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65" r:id="rId4"/>
    <p:sldId id="28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328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22" r:id="rId43"/>
    <p:sldId id="308" r:id="rId44"/>
    <p:sldId id="309" r:id="rId45"/>
    <p:sldId id="310" r:id="rId46"/>
    <p:sldId id="311" r:id="rId47"/>
    <p:sldId id="312" r:id="rId48"/>
    <p:sldId id="313" r:id="rId49"/>
    <p:sldId id="324" r:id="rId50"/>
    <p:sldId id="323" r:id="rId51"/>
    <p:sldId id="315" r:id="rId52"/>
    <p:sldId id="326" r:id="rId53"/>
    <p:sldId id="327" r:id="rId54"/>
    <p:sldId id="329" r:id="rId55"/>
    <p:sldId id="318" r:id="rId56"/>
    <p:sldId id="332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A"/>
    <a:srgbClr val="ECF1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57624" autoAdjust="0"/>
  </p:normalViewPr>
  <p:slideViewPr>
    <p:cSldViewPr>
      <p:cViewPr>
        <p:scale>
          <a:sx n="60" d="100"/>
          <a:sy n="60" d="100"/>
        </p:scale>
        <p:origin x="-78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DE9F6-F4F1-44A1-A52B-F28950F849D8}" type="datetimeFigureOut">
              <a:rPr lang="pt-BR" smtClean="0"/>
              <a:pPr/>
              <a:t>19/7/2011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6F9A-70DF-4737-BFAE-734F4BF3D4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2032-638E-4B70-80CA-50DFF32509E1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C2B1-5289-456F-A8EF-1C97EE8DF72D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79FA-6EEB-47B6-AB74-558DB5E5E223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9EC2-296B-4C5E-97E3-DC29A3B6DAB7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78E-191E-433A-A5B7-F5F37D24E023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C4A4-CAFA-4DA1-89A5-A8FE6AC14B92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BF17-27B0-4CEF-80F7-9A554F09E4FF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A107-DBB9-4315-B274-48D759416DE6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A1CD-8C44-4093-8082-A1B94AB5C765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E95E-4751-4280-9CB0-C0907A7D6900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3EE9-3C66-484D-94A8-A4A7AB48E9BA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ECF1FA">
                  <a:alpha val="4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 descr="C:\Users\Seven\Desktop\IBICUÍ\DSC02971.JPG"/>
          <p:cNvPicPr>
            <a:picLocks noChangeAspect="1" noChangeArrowheads="1"/>
          </p:cNvPicPr>
          <p:nvPr userDrawn="1"/>
        </p:nvPicPr>
        <p:blipFill>
          <a:blip r:embed="rId13" cstate="print"/>
          <a:srcRect t="25323" b="62566"/>
          <a:stretch>
            <a:fillRect/>
          </a:stretch>
        </p:blipFill>
        <p:spPr bwMode="auto">
          <a:xfrm>
            <a:off x="-4412" y="6093296"/>
            <a:ext cx="9148412" cy="79208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3000"/>
              </a:srgbClr>
            </a:outerShdw>
          </a:effec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E1AB-FB1D-4DD5-BA78-C88CEAD7EF2B}" type="datetime1">
              <a:rPr lang="pt-BR" smtClean="0"/>
              <a:pPr/>
              <a:t>19/7/2011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A7987DCA-41D3-41B8-A717-9FFB1678F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even\Desktop\IBICUÍ\DSC0295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6050"/>
          <a:stretch>
            <a:fillRect/>
          </a:stretch>
        </p:blipFill>
        <p:spPr bwMode="auto">
          <a:xfrm>
            <a:off x="1835696" y="-6085"/>
            <a:ext cx="7308304" cy="686408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</p:pic>
      <p:pic>
        <p:nvPicPr>
          <p:cNvPr id="5" name="Picture 2" descr="C:\Users\Seven\Desktop\IBICUÍ\Na Trilha dos Rios ZH ClicRBS\Por do Sol - Ponte do Ibicu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12" y="2743076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Seven\Desktop\IBICUÍ\Na Trilha dos Rios ZH ClicRBS\Nascente Ibicuí-Mir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97" y="5477391"/>
            <a:ext cx="182438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C:\Users\Seven\Desktop\IBICUÍ\DSC029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412" y="1375918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Users\Seven\Desktop\IBICUÍ\DSC029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412" y="8760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C:\Users\Seven\Desktop\IBICUÍ\DSC029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412" y="4110234"/>
            <a:ext cx="1824000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3262001" y="5775911"/>
            <a:ext cx="5904656" cy="10956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ct 2"/>
          <p:cNvGraphicFramePr>
            <a:graphicFrameLocks noGrp="1" noChangeAspect="1"/>
          </p:cNvGraphicFramePr>
          <p:nvPr/>
        </p:nvGraphicFramePr>
        <p:xfrm>
          <a:off x="3470832" y="6117587"/>
          <a:ext cx="1800000" cy="396888"/>
        </p:xfrm>
        <a:graphic>
          <a:graphicData uri="http://schemas.openxmlformats.org/presentationml/2006/ole">
            <p:oleObj spid="_x0000_s1026" name="CorelDRAW" r:id="rId9" imgW="1934640" imgH="425880" progId="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6682675" y="5955669"/>
          <a:ext cx="1428750" cy="720725"/>
        </p:xfrm>
        <a:graphic>
          <a:graphicData uri="http://schemas.openxmlformats.org/presentationml/2006/ole">
            <p:oleObj spid="_x0000_s1027" name="Imagem bitmap" r:id="rId10" imgW="3400900" imgH="1714739" progId="">
              <p:embed/>
            </p:oleObj>
          </a:graphicData>
        </a:graphic>
      </p:graphicFrame>
      <p:pic>
        <p:nvPicPr>
          <p:cNvPr id="14" name="Imagem 13" descr="http://www.comiteibicui.com.br/imagens/LOGO%20IBICUI%20re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454575" y="5956031"/>
            <a:ext cx="1044357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14"/>
          <p:cNvSpPr/>
          <p:nvPr/>
        </p:nvSpPr>
        <p:spPr>
          <a:xfrm>
            <a:off x="3722652" y="2879065"/>
            <a:ext cx="5400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Processo de </a:t>
            </a:r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Planejamento</a:t>
            </a:r>
          </a:p>
          <a:p>
            <a:pPr algn="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 </a:t>
            </a:r>
            <a:r>
              <a:rPr lang="pt-BR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Bacia Hidrográfica </a:t>
            </a:r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</a:t>
            </a:r>
          </a:p>
          <a:p>
            <a:pPr algn="r"/>
            <a:r>
              <a:rPr lang="pt-BR" sz="4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Rio </a:t>
            </a:r>
            <a:r>
              <a:rPr lang="pt-BR" sz="4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Ibicuí</a:t>
            </a:r>
            <a:endParaRPr lang="pt-BR" sz="4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pt-BR" sz="28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Fases A e </a:t>
            </a:r>
            <a:r>
              <a:rPr lang="pt-BR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6683361" y="6133469"/>
            <a:ext cx="2133600" cy="365125"/>
          </a:xfrm>
        </p:spPr>
        <p:txBody>
          <a:bodyPr/>
          <a:lstStyle/>
          <a:p>
            <a:fld id="{A7987DCA-41D3-41B8-A717-9FFB1678F80E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3" name="Picture 5" descr="brasao_r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95168" y="5776031"/>
            <a:ext cx="799481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489422"/>
            <a:ext cx="8712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Aspectos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Físicos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Hidrografia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Relevo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Geomorfologia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Uso</a:t>
            </a:r>
            <a:r>
              <a:rPr lang="en-US" sz="2400" dirty="0" smtClean="0">
                <a:solidFill>
                  <a:srgbClr val="002060"/>
                </a:solidFill>
              </a:rPr>
              <a:t> do Solo</a:t>
            </a:r>
          </a:p>
          <a:p>
            <a:pPr marL="182563" lvl="1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Aspectos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Sócio-Políticos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Divisas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Municipais</a:t>
            </a:r>
            <a:r>
              <a:rPr lang="en-US" sz="2400" dirty="0" smtClean="0">
                <a:solidFill>
                  <a:srgbClr val="002060"/>
                </a:solidFill>
              </a:rPr>
              <a:t> e  COREDES</a:t>
            </a:r>
          </a:p>
          <a:p>
            <a:pPr marL="182563" lvl="1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Divisões</a:t>
            </a:r>
            <a:r>
              <a:rPr lang="en-US" sz="2400" b="1" dirty="0" smtClean="0">
                <a:solidFill>
                  <a:srgbClr val="C00000"/>
                </a:solidFill>
              </a:rPr>
              <a:t> de </a:t>
            </a:r>
            <a:r>
              <a:rPr lang="en-US" sz="2400" b="1" dirty="0" err="1" smtClean="0">
                <a:solidFill>
                  <a:srgbClr val="C00000"/>
                </a:solidFill>
              </a:rPr>
              <a:t>Estudos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Anteriores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Disponibilidade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Demandas</a:t>
            </a:r>
            <a:r>
              <a:rPr lang="en-US" sz="2400" dirty="0" smtClean="0">
                <a:solidFill>
                  <a:srgbClr val="002060"/>
                </a:solidFill>
              </a:rPr>
              <a:t> (1998) e IOGA (2005)</a:t>
            </a:r>
          </a:p>
          <a:p>
            <a:pPr marL="182563" lvl="1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Finalidade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Divisão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Balanços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Hídricos</a:t>
            </a:r>
            <a:r>
              <a:rPr lang="en-US" sz="2400" dirty="0" smtClean="0">
                <a:solidFill>
                  <a:srgbClr val="002060"/>
                </a:solidFill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</a:rPr>
              <a:t>Enquadramento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Dinâmica</a:t>
            </a:r>
            <a:r>
              <a:rPr lang="en-US" sz="2400" b="1" dirty="0" smtClean="0">
                <a:solidFill>
                  <a:srgbClr val="C00000"/>
                </a:solidFill>
              </a:rPr>
              <a:t> com </a:t>
            </a:r>
            <a:r>
              <a:rPr lang="en-US" sz="2400" b="1" dirty="0" err="1" smtClean="0">
                <a:solidFill>
                  <a:srgbClr val="C00000"/>
                </a:solidFill>
              </a:rPr>
              <a:t>Comitê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definição</a:t>
            </a:r>
            <a:r>
              <a:rPr lang="en-US" sz="2400" dirty="0" smtClean="0">
                <a:solidFill>
                  <a:srgbClr val="002060"/>
                </a:solidFill>
              </a:rPr>
              <a:t> das UPGs </a:t>
            </a:r>
            <a:r>
              <a:rPr lang="en-US" sz="2400" dirty="0" err="1" smtClean="0">
                <a:solidFill>
                  <a:srgbClr val="002060"/>
                </a:solidFill>
              </a:rPr>
              <a:t>na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plenária</a:t>
            </a:r>
            <a:r>
              <a:rPr lang="en-US" sz="2400" dirty="0" smtClean="0">
                <a:solidFill>
                  <a:srgbClr val="002060"/>
                </a:solidFill>
              </a:rPr>
              <a:t> de Santiago (17/09/2010)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Segmentação da Bacia (</a:t>
            </a:r>
            <a:r>
              <a:rPr kumimoji="0" lang="pt-B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UPGs</a:t>
            </a: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980728"/>
            <a:ext cx="87840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 </a:t>
            </a:r>
            <a:r>
              <a:rPr lang="pt-BR" sz="2200" b="1" dirty="0" smtClean="0"/>
              <a:t>disponibilidade de água </a:t>
            </a:r>
            <a:r>
              <a:rPr lang="pt-BR" sz="2200" dirty="0" smtClean="0"/>
              <a:t>foi determinada com base em </a:t>
            </a:r>
            <a:r>
              <a:rPr lang="pt-BR" sz="2200" b="1" dirty="0" smtClean="0"/>
              <a:t>séries históricas </a:t>
            </a:r>
            <a:r>
              <a:rPr lang="pt-BR" sz="2200" dirty="0" smtClean="0"/>
              <a:t>de dados hidrológicos e </a:t>
            </a:r>
            <a:r>
              <a:rPr lang="pt-BR" sz="2200" b="1" dirty="0" smtClean="0"/>
              <a:t>complementada</a:t>
            </a:r>
            <a:r>
              <a:rPr lang="pt-BR" sz="2200" dirty="0" smtClean="0"/>
              <a:t> com a utilização de técnicas de </a:t>
            </a:r>
            <a:r>
              <a:rPr lang="pt-BR" sz="2200" b="1" dirty="0" smtClean="0"/>
              <a:t>modelagem hidrológica e regionalização de parâmetros</a:t>
            </a:r>
            <a:r>
              <a:rPr lang="pt-BR" sz="2200" dirty="0" smtClean="0"/>
              <a:t> por modelo hidrológico.</a:t>
            </a:r>
          </a:p>
          <a:p>
            <a:endParaRPr lang="pt-BR" sz="1400" dirty="0" smtClean="0"/>
          </a:p>
          <a:p>
            <a:r>
              <a:rPr lang="pt-BR" sz="2200" dirty="0" smtClean="0"/>
              <a:t>Utilizado software específico ajustado à Bacia do </a:t>
            </a:r>
            <a:r>
              <a:rPr lang="pt-BR" sz="2200" dirty="0" err="1" smtClean="0"/>
              <a:t>Ibicuí</a:t>
            </a:r>
            <a:r>
              <a:rPr lang="pt-BR" sz="2200" dirty="0" smtClean="0"/>
              <a:t>: </a:t>
            </a:r>
            <a:r>
              <a:rPr lang="pt-BR" sz="2200" b="1" dirty="0" smtClean="0">
                <a:solidFill>
                  <a:srgbClr val="002060"/>
                </a:solidFill>
              </a:rPr>
              <a:t>IPH-MGB, Modelo de Grandes Bacias desenvolvido no IPH-UFRGS (</a:t>
            </a:r>
            <a:r>
              <a:rPr lang="pt-BR" sz="2200" b="1" dirty="0" err="1" smtClean="0">
                <a:solidFill>
                  <a:srgbClr val="002060"/>
                </a:solidFill>
              </a:rPr>
              <a:t>Collischonn</a:t>
            </a:r>
            <a:r>
              <a:rPr lang="pt-BR" sz="2200" b="1" dirty="0" smtClean="0">
                <a:solidFill>
                  <a:srgbClr val="002060"/>
                </a:solidFill>
              </a:rPr>
              <a:t>, 2002</a:t>
            </a:r>
            <a:r>
              <a:rPr lang="pt-BR" sz="2200" dirty="0" smtClean="0">
                <a:solidFill>
                  <a:srgbClr val="002060"/>
                </a:solidFill>
              </a:rPr>
              <a:t>)</a:t>
            </a:r>
            <a:r>
              <a:rPr lang="pt-BR" sz="2200" dirty="0" smtClean="0"/>
              <a:t>, com objetivo de determinar as vazões características por UPG [</a:t>
            </a:r>
            <a:r>
              <a:rPr lang="pt-BR" sz="2200" b="1" i="1" dirty="0" smtClean="0">
                <a:solidFill>
                  <a:schemeClr val="accent1">
                    <a:lumMod val="50000"/>
                  </a:schemeClr>
                </a:solidFill>
              </a:rPr>
              <a:t>vazão média e Q90%, anual e mensais</a:t>
            </a:r>
            <a:r>
              <a:rPr lang="pt-BR" sz="2200" dirty="0" smtClean="0"/>
              <a:t>]:</a:t>
            </a:r>
          </a:p>
          <a:p>
            <a:endParaRPr lang="pt-BR" sz="1400" dirty="0" smtClean="0"/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C00000"/>
                </a:solidFill>
              </a:rPr>
              <a:t>Foram utilizadas </a:t>
            </a:r>
            <a:r>
              <a:rPr lang="pt-BR" sz="2000" b="1" dirty="0" smtClean="0">
                <a:solidFill>
                  <a:srgbClr val="C00000"/>
                </a:solidFill>
              </a:rPr>
              <a:t>14 estações </a:t>
            </a:r>
            <a:r>
              <a:rPr lang="pt-BR" sz="2000" b="1" dirty="0" err="1" smtClean="0">
                <a:solidFill>
                  <a:srgbClr val="C00000"/>
                </a:solidFill>
              </a:rPr>
              <a:t>fluviométricas</a:t>
            </a:r>
            <a:r>
              <a:rPr lang="pt-BR" sz="2000" b="1" dirty="0" smtClean="0">
                <a:solidFill>
                  <a:srgbClr val="C00000"/>
                </a:solidFill>
              </a:rPr>
              <a:t> e 35 estações pluviométricas</a:t>
            </a:r>
            <a:r>
              <a:rPr lang="pt-BR" sz="2000" dirty="0" smtClean="0">
                <a:solidFill>
                  <a:srgbClr val="C00000"/>
                </a:solidFill>
              </a:rPr>
              <a:t>, operadas pela ANA, entre </a:t>
            </a:r>
            <a:r>
              <a:rPr lang="pt-BR" sz="2000" b="1" dirty="0" smtClean="0">
                <a:solidFill>
                  <a:srgbClr val="C00000"/>
                </a:solidFill>
              </a:rPr>
              <a:t>1960 e 2010</a:t>
            </a:r>
            <a:r>
              <a:rPr lang="pt-BR" sz="20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pt-BR" sz="1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C00000"/>
                </a:solidFill>
              </a:rPr>
              <a:t>Considerada a influência do </a:t>
            </a:r>
            <a:r>
              <a:rPr lang="pt-BR" sz="2000" b="1" dirty="0" smtClean="0">
                <a:solidFill>
                  <a:srgbClr val="C00000"/>
                </a:solidFill>
              </a:rPr>
              <a:t>relevo, solo, </a:t>
            </a:r>
            <a:r>
              <a:rPr lang="pt-BR" sz="2000" b="1" dirty="0" err="1" smtClean="0">
                <a:solidFill>
                  <a:srgbClr val="C00000"/>
                </a:solidFill>
              </a:rPr>
              <a:t>litologia</a:t>
            </a:r>
            <a:r>
              <a:rPr lang="pt-BR" sz="2000" b="1" dirty="0" smtClean="0">
                <a:solidFill>
                  <a:srgbClr val="C00000"/>
                </a:solidFill>
              </a:rPr>
              <a:t> e hidrografia</a:t>
            </a:r>
            <a:r>
              <a:rPr lang="pt-BR" sz="20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pt-BR" sz="1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C00000"/>
                </a:solidFill>
              </a:rPr>
              <a:t>Considerada a afluência do </a:t>
            </a:r>
            <a:r>
              <a:rPr lang="pt-BR" sz="2000" b="1" dirty="0" smtClean="0">
                <a:solidFill>
                  <a:srgbClr val="C00000"/>
                </a:solidFill>
              </a:rPr>
              <a:t>rio Santa Maria</a:t>
            </a:r>
            <a:r>
              <a:rPr lang="pt-BR" sz="2000" dirty="0" smtClean="0">
                <a:solidFill>
                  <a:srgbClr val="C00000"/>
                </a:solidFill>
              </a:rPr>
              <a:t>, na seguinte condição: </a:t>
            </a:r>
            <a:r>
              <a:rPr lang="pt-BR" sz="2000" b="1" dirty="0" smtClean="0">
                <a:solidFill>
                  <a:srgbClr val="C00000"/>
                </a:solidFill>
              </a:rPr>
              <a:t>vazões naturais geradas pelo Modelo, descontadas do máximo </a:t>
            </a:r>
            <a:r>
              <a:rPr lang="pt-BR" sz="2000" b="1" dirty="0" err="1" smtClean="0">
                <a:solidFill>
                  <a:srgbClr val="C00000"/>
                </a:solidFill>
              </a:rPr>
              <a:t>outorgável</a:t>
            </a:r>
            <a:r>
              <a:rPr lang="pt-BR" sz="2000" b="1" dirty="0" smtClean="0">
                <a:solidFill>
                  <a:srgbClr val="C00000"/>
                </a:solidFill>
              </a:rPr>
              <a:t> (90% da Q90).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Disponibilidades Hídricas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luviometricos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5148064" cy="4824536"/>
          </a:xfrm>
          <a:prstGeom prst="rect">
            <a:avLst/>
          </a:prstGeom>
        </p:spPr>
      </p:pic>
      <p:pic>
        <p:nvPicPr>
          <p:cNvPr id="6" name="Imagem 5" descr="pluvi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0471" y="2780928"/>
            <a:ext cx="4748033" cy="410445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Disponibilidades Hídricas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268760"/>
            <a:ext cx="885606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Para fins de determinação das </a:t>
            </a:r>
            <a:r>
              <a:rPr lang="pt-BR" sz="2400" b="1" dirty="0" smtClean="0"/>
              <a:t>demandas/consumos de água</a:t>
            </a:r>
            <a:r>
              <a:rPr lang="pt-BR" sz="2400" dirty="0" smtClean="0"/>
              <a:t> na Bacia do Rio </a:t>
            </a:r>
            <a:r>
              <a:rPr lang="pt-BR" sz="2400" dirty="0" err="1" smtClean="0"/>
              <a:t>Ibicuí</a:t>
            </a:r>
            <a:r>
              <a:rPr lang="pt-BR" sz="2400" dirty="0" smtClean="0"/>
              <a:t>, foram considerados os seguintes </a:t>
            </a:r>
            <a:r>
              <a:rPr lang="pt-BR" sz="2400" b="1" dirty="0" smtClean="0"/>
              <a:t>usos </a:t>
            </a:r>
            <a:r>
              <a:rPr lang="pt-BR" sz="2400" b="1" dirty="0" err="1" smtClean="0"/>
              <a:t>consuntivos</a:t>
            </a:r>
            <a:r>
              <a:rPr lang="pt-BR" sz="2400" dirty="0" smtClean="0"/>
              <a:t>:</a:t>
            </a:r>
          </a:p>
          <a:p>
            <a:endParaRPr lang="pt-BR" sz="1600" dirty="0" smtClean="0"/>
          </a:p>
          <a:p>
            <a:pPr marL="274638" indent="-274638">
              <a:spcBef>
                <a:spcPts val="9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Abastecimento público (humano)</a:t>
            </a:r>
          </a:p>
          <a:p>
            <a:pPr marL="274638" indent="-274638">
              <a:spcBef>
                <a:spcPts val="9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Criação Animal (</a:t>
            </a:r>
            <a:r>
              <a:rPr lang="pt-BR" sz="2400" dirty="0" err="1" smtClean="0">
                <a:solidFill>
                  <a:srgbClr val="002060"/>
                </a:solidFill>
              </a:rPr>
              <a:t>dessedentação</a:t>
            </a:r>
            <a:r>
              <a:rPr lang="pt-BR" sz="2400" dirty="0" smtClean="0">
                <a:solidFill>
                  <a:srgbClr val="002060"/>
                </a:solidFill>
              </a:rPr>
              <a:t>)</a:t>
            </a:r>
          </a:p>
          <a:p>
            <a:pPr marL="274638" indent="-274638">
              <a:spcBef>
                <a:spcPts val="9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Irrigação</a:t>
            </a:r>
          </a:p>
          <a:p>
            <a:pPr marL="274638" indent="-274638">
              <a:spcBef>
                <a:spcPts val="9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Abastecimento industrial</a:t>
            </a:r>
          </a:p>
          <a:p>
            <a:pPr marL="274638" indent="-274638">
              <a:spcBef>
                <a:spcPts val="9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Separados por manancial (superficial e subterrâneo)</a:t>
            </a:r>
          </a:p>
          <a:p>
            <a:pPr marL="274638" indent="-274638">
              <a:spcBef>
                <a:spcPts val="9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Separada a captação em açude (</a:t>
            </a:r>
            <a:r>
              <a:rPr lang="pt-BR" sz="2400" b="1" dirty="0" smtClean="0">
                <a:solidFill>
                  <a:srgbClr val="002060"/>
                </a:solidFill>
              </a:rPr>
              <a:t>água estocada</a:t>
            </a:r>
            <a:r>
              <a:rPr lang="pt-BR" sz="2400" dirty="0" smtClean="0">
                <a:solidFill>
                  <a:srgbClr val="002060"/>
                </a:solidFill>
              </a:rPr>
              <a:t>) da captação em curso de água (</a:t>
            </a:r>
            <a:r>
              <a:rPr lang="pt-BR" sz="2400" b="1" dirty="0" smtClean="0">
                <a:solidFill>
                  <a:srgbClr val="002060"/>
                </a:solidFill>
              </a:rPr>
              <a:t>água fluente</a:t>
            </a:r>
            <a:r>
              <a:rPr lang="pt-BR" sz="2400" dirty="0" smtClean="0">
                <a:solidFill>
                  <a:srgbClr val="002060"/>
                </a:solidFill>
              </a:rPr>
              <a:t>) e da captação externa (</a:t>
            </a:r>
            <a:r>
              <a:rPr lang="pt-BR" sz="2400" b="1" dirty="0" smtClean="0">
                <a:solidFill>
                  <a:srgbClr val="002060"/>
                </a:solidFill>
              </a:rPr>
              <a:t>direta no rio Uruguai</a:t>
            </a:r>
            <a:r>
              <a:rPr lang="pt-BR" sz="2400" dirty="0" smtClean="0">
                <a:solidFill>
                  <a:srgbClr val="002060"/>
                </a:solidFill>
              </a:rPr>
              <a:t>).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Usos </a:t>
            </a:r>
            <a:r>
              <a:rPr lang="pt-BR" sz="3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Consuntivos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72816"/>
            <a:ext cx="87120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Dados de captação (vazão) fornecidos pelo estudo da </a:t>
            </a:r>
            <a:r>
              <a:rPr lang="pt-BR" sz="2200" b="1" dirty="0" smtClean="0">
                <a:solidFill>
                  <a:srgbClr val="002060"/>
                </a:solidFill>
              </a:rPr>
              <a:t>ANA</a:t>
            </a:r>
            <a:r>
              <a:rPr lang="pt-BR" sz="2200" dirty="0" smtClean="0">
                <a:solidFill>
                  <a:srgbClr val="002060"/>
                </a:solidFill>
              </a:rPr>
              <a:t> (2009) e verificados pelo cadastro de outorga (</a:t>
            </a:r>
            <a:r>
              <a:rPr lang="pt-BR" sz="2200" b="1" dirty="0" smtClean="0">
                <a:solidFill>
                  <a:srgbClr val="002060"/>
                </a:solidFill>
              </a:rPr>
              <a:t>DRH</a:t>
            </a:r>
            <a:r>
              <a:rPr lang="pt-BR" sz="2200" dirty="0" smtClean="0">
                <a:solidFill>
                  <a:srgbClr val="002060"/>
                </a:solidFill>
              </a:rPr>
              <a:t>) e informações municipais (</a:t>
            </a:r>
            <a:r>
              <a:rPr lang="pt-BR" sz="2200" b="1" dirty="0" smtClean="0">
                <a:solidFill>
                  <a:srgbClr val="002060"/>
                </a:solidFill>
              </a:rPr>
              <a:t>questionários</a:t>
            </a:r>
            <a:r>
              <a:rPr lang="pt-BR" sz="2200" dirty="0" smtClean="0">
                <a:solidFill>
                  <a:srgbClr val="002060"/>
                </a:solidFill>
              </a:rPr>
              <a:t>).</a:t>
            </a:r>
          </a:p>
          <a:p>
            <a:pPr marL="176213" indent="-17621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Expurgadas as fontes de captação externas e consideradas as demandas externas em fontes internas (por exemplo: Uruguaiana e Santa Maria).</a:t>
            </a:r>
          </a:p>
          <a:p>
            <a:pPr marL="176213" indent="-17621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Separadas as fontes superficiais e subterrâneas.</a:t>
            </a:r>
          </a:p>
          <a:p>
            <a:pPr marL="176213" indent="-17621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Determinação de demandas hídricas e das populações abastecidas (urbanas e rurais) por proporcionalidade de áreas urbanas e municipais na Bacia.</a:t>
            </a:r>
          </a:p>
          <a:p>
            <a:pPr marL="176213" indent="-17621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Considerado para as populações rurais a fonte subterrânea, com </a:t>
            </a:r>
            <a:r>
              <a:rPr lang="pt-BR" sz="2200" dirty="0" err="1" smtClean="0">
                <a:solidFill>
                  <a:srgbClr val="002060"/>
                </a:solidFill>
              </a:rPr>
              <a:t>percapita</a:t>
            </a:r>
            <a:r>
              <a:rPr lang="pt-BR" sz="2200" dirty="0" smtClean="0">
                <a:solidFill>
                  <a:srgbClr val="002060"/>
                </a:solidFill>
              </a:rPr>
              <a:t> de 100 L/</a:t>
            </a:r>
            <a:r>
              <a:rPr lang="pt-BR" sz="2200" dirty="0" err="1" smtClean="0">
                <a:solidFill>
                  <a:srgbClr val="002060"/>
                </a:solidFill>
              </a:rPr>
              <a:t>hab</a:t>
            </a:r>
            <a:r>
              <a:rPr lang="pt-BR" sz="2200" dirty="0" smtClean="0">
                <a:solidFill>
                  <a:srgbClr val="002060"/>
                </a:solidFill>
              </a:rPr>
              <a:t>/dia.</a:t>
            </a:r>
          </a:p>
          <a:p>
            <a:pPr marL="176213" indent="-17621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Demandas constantes ao longo do ano.</a:t>
            </a:r>
          </a:p>
          <a:p>
            <a:pPr marL="176213" indent="-17621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b="1" dirty="0" smtClean="0">
                <a:solidFill>
                  <a:schemeClr val="bg1"/>
                </a:solidFill>
              </a:rPr>
              <a:t>Coeficiente de consumo de 20%.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Demandas e Consumos de Água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2051720" y="872816"/>
            <a:ext cx="4896544" cy="90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</a:pPr>
            <a:r>
              <a:rPr lang="pt-BR" sz="26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Abastecimento Público (humano)</a:t>
            </a:r>
            <a:endParaRPr lang="pt-BR" sz="26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2170599"/>
            <a:ext cx="828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Considerados os principais rebanhos em termos de demandas de água: bovinos de corte e leite; ovinos; </a:t>
            </a:r>
            <a:r>
              <a:rPr lang="pt-BR" sz="2200" dirty="0" err="1" smtClean="0">
                <a:solidFill>
                  <a:srgbClr val="002060"/>
                </a:solidFill>
              </a:rPr>
              <a:t>suinos</a:t>
            </a:r>
            <a:r>
              <a:rPr lang="pt-BR" sz="2200" dirty="0" smtClean="0">
                <a:solidFill>
                  <a:srgbClr val="002060"/>
                </a:solidFill>
              </a:rPr>
              <a:t>; aves e </a:t>
            </a:r>
            <a:r>
              <a:rPr lang="pt-BR" sz="2200" dirty="0" err="1" smtClean="0">
                <a:solidFill>
                  <a:srgbClr val="002060"/>
                </a:solidFill>
              </a:rPr>
              <a:t>equinos</a:t>
            </a:r>
            <a:r>
              <a:rPr lang="pt-BR" sz="2200" dirty="0" smtClean="0">
                <a:solidFill>
                  <a:srgbClr val="002060"/>
                </a:solidFill>
              </a:rPr>
              <a:t>.</a:t>
            </a:r>
          </a:p>
          <a:p>
            <a:pPr marL="182563" indent="-18256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Rebanhos determinados em termos municipais (IBGE, 2008), distribuídos na Bacia e </a:t>
            </a:r>
            <a:r>
              <a:rPr lang="pt-BR" sz="2200" dirty="0" err="1" smtClean="0">
                <a:solidFill>
                  <a:srgbClr val="002060"/>
                </a:solidFill>
              </a:rPr>
              <a:t>UPGs</a:t>
            </a:r>
            <a:r>
              <a:rPr lang="pt-BR" sz="2200" dirty="0" smtClean="0">
                <a:solidFill>
                  <a:srgbClr val="002060"/>
                </a:solidFill>
              </a:rPr>
              <a:t> por proporcionalidade de área municipal.</a:t>
            </a:r>
          </a:p>
          <a:p>
            <a:pPr marL="182563" indent="-18256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Demandas constante ao longo do ano.</a:t>
            </a:r>
          </a:p>
          <a:p>
            <a:pPr marL="182563" indent="-18256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Coeficiente de consumo de 70%.</a:t>
            </a:r>
          </a:p>
          <a:p>
            <a:pPr marL="182563" indent="-182563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Adotadas as demandas </a:t>
            </a:r>
            <a:r>
              <a:rPr lang="pt-BR" sz="2200" dirty="0" err="1" smtClean="0">
                <a:solidFill>
                  <a:srgbClr val="002060"/>
                </a:solidFill>
              </a:rPr>
              <a:t>percapitas</a:t>
            </a:r>
            <a:r>
              <a:rPr lang="pt-BR" sz="2200" dirty="0" smtClean="0">
                <a:solidFill>
                  <a:srgbClr val="002060"/>
                </a:solidFill>
              </a:rPr>
              <a:t> do PERH (2007).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11384" y="5461208"/>
          <a:ext cx="795637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69"/>
                <a:gridCol w="998196"/>
                <a:gridCol w="1033609"/>
                <a:gridCol w="1136625"/>
                <a:gridCol w="1136625"/>
                <a:gridCol w="1136625"/>
                <a:gridCol w="113662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Rebanho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Bovino Corte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Bovino Leite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latin typeface="+mn-lt"/>
                        </a:rPr>
                        <a:t>Suino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>
                          <a:latin typeface="+mn-lt"/>
                        </a:rPr>
                        <a:t>Equino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Ovino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Aves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+mn-lt"/>
                        </a:rPr>
                        <a:t>Demanda (L/</a:t>
                      </a:r>
                      <a:r>
                        <a:rPr lang="pt-BR" dirty="0" err="1" smtClean="0">
                          <a:latin typeface="+mn-lt"/>
                        </a:rPr>
                        <a:t>cab</a:t>
                      </a:r>
                      <a:r>
                        <a:rPr lang="pt-BR" dirty="0" smtClean="0">
                          <a:latin typeface="+mn-lt"/>
                        </a:rPr>
                        <a:t>/dia)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45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62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85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40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6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+mn-lt"/>
                        </a:rPr>
                        <a:t>0,4</a:t>
                      </a:r>
                      <a:endParaRPr lang="pt-BR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Demandas e Consumos de Água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1907704" y="1016832"/>
            <a:ext cx="5616624" cy="90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</a:pPr>
            <a:r>
              <a:rPr lang="pt-BR" sz="26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Criação de Animais (</a:t>
            </a:r>
            <a:r>
              <a:rPr lang="pt-BR" sz="26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dessedentação</a:t>
            </a:r>
            <a:r>
              <a:rPr lang="pt-BR" sz="26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)</a:t>
            </a:r>
            <a:endParaRPr lang="pt-BR" sz="26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844824"/>
            <a:ext cx="8892480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300"/>
              </a:spcBef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Áreas irrigadas determinadas por </a:t>
            </a:r>
            <a:r>
              <a:rPr lang="pt-BR" sz="2200" b="1" dirty="0" smtClean="0">
                <a:solidFill>
                  <a:srgbClr val="002060"/>
                </a:solidFill>
              </a:rPr>
              <a:t>mapeamento através de imagens de satélite</a:t>
            </a:r>
            <a:r>
              <a:rPr lang="pt-BR" sz="2200" dirty="0" smtClean="0">
                <a:solidFill>
                  <a:srgbClr val="002060"/>
                </a:solidFill>
              </a:rPr>
              <a:t> , verificadas através de informações do </a:t>
            </a:r>
            <a:r>
              <a:rPr lang="pt-BR" sz="2200" b="1" dirty="0" smtClean="0">
                <a:solidFill>
                  <a:srgbClr val="002060"/>
                </a:solidFill>
              </a:rPr>
              <a:t>IRGA</a:t>
            </a:r>
            <a:r>
              <a:rPr lang="pt-BR" sz="2200" dirty="0" smtClean="0">
                <a:solidFill>
                  <a:srgbClr val="002060"/>
                </a:solidFill>
              </a:rPr>
              <a:t> e Banco de Dados de Licenciamento da </a:t>
            </a:r>
            <a:r>
              <a:rPr lang="pt-BR" sz="2200" b="1" dirty="0" smtClean="0">
                <a:solidFill>
                  <a:srgbClr val="002060"/>
                </a:solidFill>
              </a:rPr>
              <a:t>FEPAM</a:t>
            </a:r>
            <a:r>
              <a:rPr lang="pt-BR" sz="2200" dirty="0" smtClean="0">
                <a:solidFill>
                  <a:srgbClr val="002060"/>
                </a:solidFill>
              </a:rPr>
              <a:t>.</a:t>
            </a:r>
          </a:p>
          <a:p>
            <a:pPr marL="182563" indent="-182563">
              <a:spcBef>
                <a:spcPts val="300"/>
              </a:spcBef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Distribuição das áreas irrigadas e respectivas demandas conforme imagem.</a:t>
            </a:r>
          </a:p>
          <a:p>
            <a:pPr marL="182563" indent="-182563">
              <a:spcBef>
                <a:spcPts val="300"/>
              </a:spcBef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Demandas para irrigação:</a:t>
            </a:r>
          </a:p>
          <a:p>
            <a:pPr marL="1096963" lvl="2" indent="-182563">
              <a:spcBef>
                <a:spcPts val="300"/>
              </a:spcBef>
            </a:pPr>
            <a:r>
              <a:rPr lang="pt-BR" sz="2200" dirty="0" smtClean="0">
                <a:solidFill>
                  <a:srgbClr val="002060"/>
                </a:solidFill>
              </a:rPr>
              <a:t>      </a:t>
            </a:r>
            <a:r>
              <a:rPr lang="pt-BR" sz="2200" b="1" dirty="0" smtClean="0">
                <a:solidFill>
                  <a:srgbClr val="C00000"/>
                </a:solidFill>
              </a:rPr>
              <a:t>Arroz: 11.500m</a:t>
            </a:r>
            <a:r>
              <a:rPr lang="pt-BR" sz="2200" b="1" baseline="30000" dirty="0" smtClean="0">
                <a:solidFill>
                  <a:srgbClr val="C00000"/>
                </a:solidFill>
              </a:rPr>
              <a:t>3</a:t>
            </a:r>
            <a:r>
              <a:rPr lang="pt-BR" sz="2200" b="1" dirty="0" smtClean="0">
                <a:solidFill>
                  <a:srgbClr val="C00000"/>
                </a:solidFill>
              </a:rPr>
              <a:t>/ha ou 1,5 L/s/ha</a:t>
            </a:r>
          </a:p>
          <a:p>
            <a:pPr marL="1096963" lvl="2" indent="-182563">
              <a:spcBef>
                <a:spcPts val="300"/>
              </a:spcBef>
            </a:pPr>
            <a:r>
              <a:rPr lang="pt-BR" sz="2200" dirty="0" smtClean="0">
                <a:solidFill>
                  <a:srgbClr val="C00000"/>
                </a:solidFill>
              </a:rPr>
              <a:t>      Terras Altas (soja/milho): 4.000 m</a:t>
            </a:r>
            <a:r>
              <a:rPr lang="pt-BR" sz="2200" baseline="30000" dirty="0" smtClean="0">
                <a:solidFill>
                  <a:srgbClr val="C00000"/>
                </a:solidFill>
              </a:rPr>
              <a:t>3</a:t>
            </a:r>
            <a:r>
              <a:rPr lang="pt-BR" sz="2200" dirty="0" smtClean="0">
                <a:solidFill>
                  <a:srgbClr val="C00000"/>
                </a:solidFill>
              </a:rPr>
              <a:t>/ha</a:t>
            </a:r>
          </a:p>
          <a:p>
            <a:pPr marL="182563" indent="-182563">
              <a:spcBef>
                <a:spcPts val="300"/>
              </a:spcBef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Período para arroz: 100 dias, entre nov. e fev.</a:t>
            </a:r>
          </a:p>
          <a:p>
            <a:pPr marL="182563" indent="-182563">
              <a:spcBef>
                <a:spcPts val="300"/>
              </a:spcBef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Período para soja/milho: 120 dias, entre nov. e fev.</a:t>
            </a:r>
          </a:p>
          <a:p>
            <a:pPr marL="182563" indent="-182563">
              <a:spcBef>
                <a:spcPts val="300"/>
              </a:spcBef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Coeficiente de consumo: </a:t>
            </a:r>
            <a:r>
              <a:rPr lang="pt-BR" sz="2200" b="1" dirty="0" smtClean="0">
                <a:solidFill>
                  <a:srgbClr val="002060"/>
                </a:solidFill>
              </a:rPr>
              <a:t>65%</a:t>
            </a:r>
            <a:r>
              <a:rPr lang="pt-BR" sz="2200" dirty="0" smtClean="0">
                <a:solidFill>
                  <a:srgbClr val="002060"/>
                </a:solidFill>
              </a:rPr>
              <a:t> (</a:t>
            </a:r>
            <a:r>
              <a:rPr lang="pt-BR" sz="2200" b="1" dirty="0" smtClean="0">
                <a:solidFill>
                  <a:srgbClr val="002060"/>
                </a:solidFill>
              </a:rPr>
              <a:t>7.500 m</a:t>
            </a:r>
            <a:r>
              <a:rPr lang="pt-BR" sz="2200" b="1" baseline="30000" dirty="0" smtClean="0">
                <a:solidFill>
                  <a:srgbClr val="002060"/>
                </a:solidFill>
              </a:rPr>
              <a:t>3</a:t>
            </a:r>
            <a:r>
              <a:rPr lang="pt-BR" sz="2200" b="1" dirty="0" smtClean="0">
                <a:solidFill>
                  <a:srgbClr val="002060"/>
                </a:solidFill>
              </a:rPr>
              <a:t>/ha</a:t>
            </a:r>
            <a:r>
              <a:rPr lang="pt-BR" sz="2200" dirty="0" smtClean="0">
                <a:solidFill>
                  <a:srgbClr val="002060"/>
                </a:solidFill>
              </a:rPr>
              <a:t>)</a:t>
            </a:r>
            <a:endParaRPr lang="pt-BR" sz="22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48072" y="5927680"/>
          <a:ext cx="79563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094"/>
                <a:gridCol w="1989094"/>
                <a:gridCol w="1989094"/>
                <a:gridCol w="19890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Satélite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IRGA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FEPAM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Área Irrigada (ha)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227.364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208.989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183.099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Demandas e Consumos de Água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1835696" y="908720"/>
            <a:ext cx="5616624" cy="90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</a:pPr>
            <a:r>
              <a:rPr lang="pt-BR" sz="26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Irrigação</a:t>
            </a:r>
            <a:endParaRPr lang="pt-BR" sz="26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2553285"/>
            <a:ext cx="82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Face ao porte das indústrias locais, parcela considerável desta demanda ocorre diretamente na </a:t>
            </a:r>
            <a:r>
              <a:rPr lang="pt-BR" sz="2200" b="1" dirty="0" smtClean="0">
                <a:solidFill>
                  <a:srgbClr val="002060"/>
                </a:solidFill>
              </a:rPr>
              <a:t>rede de abastecimento público</a:t>
            </a:r>
            <a:r>
              <a:rPr lang="pt-BR" sz="2200" dirty="0" smtClean="0">
                <a:solidFill>
                  <a:srgbClr val="002060"/>
                </a:solidFill>
              </a:rPr>
              <a:t>.</a:t>
            </a:r>
          </a:p>
          <a:p>
            <a:pPr marL="176213" indent="-176213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1000" dirty="0" smtClean="0">
              <a:solidFill>
                <a:srgbClr val="002060"/>
              </a:solidFill>
            </a:endParaRPr>
          </a:p>
          <a:p>
            <a:pPr marL="176213" indent="-176213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Foram consideradas as informações diretas (vazão) do cadastro de outorgas, banco de dados de licenciamentos e cadastro de poços (CPRM).</a:t>
            </a:r>
          </a:p>
          <a:p>
            <a:pPr marL="176213" indent="-176213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1000" dirty="0" smtClean="0">
              <a:solidFill>
                <a:srgbClr val="002060"/>
              </a:solidFill>
            </a:endParaRPr>
          </a:p>
          <a:p>
            <a:pPr marL="176213" indent="-176213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Coeficiente de consumo de 30%.</a:t>
            </a:r>
          </a:p>
          <a:p>
            <a:pPr marL="176213" indent="-176213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2200" dirty="0" smtClean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Demandas e Consumos de Água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1475656" y="1124744"/>
            <a:ext cx="5616624" cy="90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</a:pPr>
            <a:r>
              <a:rPr lang="pt-BR" sz="26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Abastecimento Industrial</a:t>
            </a:r>
            <a:endParaRPr lang="pt-BR" sz="26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Balanço Hídrico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1187624" y="1484784"/>
            <a:ext cx="7488832" cy="90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Disponibilidades x demandas e disponibilidades x consumos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1187624" y="2636912"/>
            <a:ext cx="7488832" cy="90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Consideradas as variações sazonais (12 meses do ano)</a:t>
            </a: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1187624" y="3789040"/>
            <a:ext cx="7488832" cy="90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Realizados para cada UPG e para a Bacia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1187624" y="4941168"/>
            <a:ext cx="7488832" cy="90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/>
              <a:t>Realizado para as águas superficiais fluentes (descontadas as demandas atendidas por água estocada em açudes </a:t>
            </a:r>
            <a:r>
              <a:rPr lang="pt-BR" sz="2000" smtClean="0"/>
              <a:t>e diretamente pelo </a:t>
            </a:r>
            <a:r>
              <a:rPr lang="pt-BR" sz="2000" dirty="0" smtClean="0"/>
              <a:t>rio Uruguai).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2779762"/>
            <a:ext cx="8280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Água estocada em </a:t>
            </a:r>
            <a:r>
              <a:rPr lang="pt-BR" sz="2400" b="1" dirty="0" smtClean="0">
                <a:solidFill>
                  <a:srgbClr val="002060"/>
                </a:solidFill>
              </a:rPr>
              <a:t>açudes</a:t>
            </a:r>
            <a:r>
              <a:rPr lang="pt-BR" sz="2400" dirty="0" smtClean="0">
                <a:solidFill>
                  <a:srgbClr val="002060"/>
                </a:solidFill>
              </a:rPr>
              <a:t>:</a:t>
            </a:r>
          </a:p>
          <a:p>
            <a:endParaRPr lang="pt-BR" sz="12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Identificadas as áreas alagadas </a:t>
            </a:r>
            <a:r>
              <a:rPr lang="pt-BR" sz="2200" b="1" dirty="0" smtClean="0">
                <a:solidFill>
                  <a:srgbClr val="C00000"/>
                </a:solidFill>
              </a:rPr>
              <a:t>acima de 1 ha</a:t>
            </a:r>
            <a:r>
              <a:rPr lang="pt-BR" sz="2200" dirty="0" smtClean="0">
                <a:solidFill>
                  <a:srgbClr val="C00000"/>
                </a:solidFill>
              </a:rPr>
              <a:t> em imagem de satélite (2007 – 2009).</a:t>
            </a: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1200" dirty="0" smtClean="0">
              <a:solidFill>
                <a:srgbClr val="C0000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Ajuste nas áreas identificadas considerando a época do ano da imagem de satélite (visando o enchimento do açude, quando a data não coincidia com a final da primavera).</a:t>
            </a: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1200" dirty="0" smtClean="0">
              <a:solidFill>
                <a:srgbClr val="C0000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Conversão das áreas alagadas em volumes acumulados através de relação estabelecida em alguns casos concretos.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Balanço Hídrico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980728"/>
            <a:ext cx="75608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Atendimento direto por captação no </a:t>
            </a:r>
            <a:r>
              <a:rPr lang="pt-BR" sz="2400" b="1" dirty="0" smtClean="0">
                <a:solidFill>
                  <a:srgbClr val="002060"/>
                </a:solidFill>
              </a:rPr>
              <a:t>rio Uruguai</a:t>
            </a:r>
            <a:r>
              <a:rPr lang="pt-BR" sz="2400" dirty="0" smtClean="0">
                <a:solidFill>
                  <a:srgbClr val="002060"/>
                </a:solidFill>
              </a:rPr>
              <a:t>: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Áreas contidas em </a:t>
            </a:r>
            <a:r>
              <a:rPr lang="pt-BR" sz="2200" b="1" dirty="0" smtClean="0">
                <a:solidFill>
                  <a:srgbClr val="C00000"/>
                </a:solidFill>
              </a:rPr>
              <a:t>faixa de 5 km ao longo</a:t>
            </a:r>
            <a:r>
              <a:rPr lang="pt-BR" sz="2200" dirty="0" smtClean="0">
                <a:solidFill>
                  <a:srgbClr val="C00000"/>
                </a:solidFill>
              </a:rPr>
              <a:t> do rio Uruguai </a:t>
            </a:r>
            <a:r>
              <a:rPr lang="pt-BR" sz="2200" i="1" dirty="0" smtClean="0">
                <a:solidFill>
                  <a:srgbClr val="C00000"/>
                </a:solidFill>
              </a:rPr>
              <a:t>versus</a:t>
            </a:r>
            <a:r>
              <a:rPr lang="pt-BR" sz="2200" dirty="0" smtClean="0">
                <a:solidFill>
                  <a:srgbClr val="C00000"/>
                </a:solidFill>
              </a:rPr>
              <a:t> diferença entre áreas </a:t>
            </a:r>
            <a:r>
              <a:rPr lang="pt-BR" sz="2200" b="1" dirty="0" smtClean="0">
                <a:solidFill>
                  <a:srgbClr val="C00000"/>
                </a:solidFill>
              </a:rPr>
              <a:t>outorgas e licenciadas</a:t>
            </a:r>
            <a:r>
              <a:rPr lang="pt-BR" sz="2200" dirty="0" smtClean="0">
                <a:solidFill>
                  <a:srgbClr val="C00000"/>
                </a:solidFill>
              </a:rPr>
              <a:t> nas </a:t>
            </a:r>
            <a:r>
              <a:rPr lang="pt-BR" sz="2200" b="1" dirty="0" err="1" smtClean="0">
                <a:solidFill>
                  <a:srgbClr val="C00000"/>
                </a:solidFill>
              </a:rPr>
              <a:t>UPGs</a:t>
            </a:r>
            <a:r>
              <a:rPr lang="pt-BR" sz="2200" b="1" dirty="0" smtClean="0">
                <a:solidFill>
                  <a:srgbClr val="C00000"/>
                </a:solidFill>
              </a:rPr>
              <a:t> 7 e 8</a:t>
            </a:r>
            <a:r>
              <a:rPr lang="pt-BR" sz="2200" dirty="0" smtClean="0">
                <a:solidFill>
                  <a:srgbClr val="C00000"/>
                </a:solidFill>
              </a:rPr>
              <a:t> </a:t>
            </a:r>
            <a:r>
              <a:rPr lang="pt-BR" sz="2200" i="1" dirty="0" smtClean="0">
                <a:solidFill>
                  <a:srgbClr val="C00000"/>
                </a:solidFill>
              </a:rPr>
              <a:t>versus</a:t>
            </a:r>
            <a:r>
              <a:rPr lang="pt-BR" sz="2200" dirty="0" smtClean="0">
                <a:solidFill>
                  <a:srgbClr val="C00000"/>
                </a:solidFill>
              </a:rPr>
              <a:t> outorgas fornecidas pela </a:t>
            </a:r>
            <a:r>
              <a:rPr lang="pt-BR" sz="2200" b="1" dirty="0" smtClean="0">
                <a:solidFill>
                  <a:srgbClr val="C00000"/>
                </a:solidFill>
              </a:rPr>
              <a:t>ANA</a:t>
            </a:r>
            <a:r>
              <a:rPr lang="pt-BR" sz="2200" dirty="0" smtClean="0">
                <a:solidFill>
                  <a:srgbClr val="C00000"/>
                </a:solidFill>
              </a:rPr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even\Desktop\IBICUÍ\DSC0295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6050"/>
          <a:stretch>
            <a:fillRect/>
          </a:stretch>
        </p:blipFill>
        <p:spPr bwMode="auto">
          <a:xfrm>
            <a:off x="1835696" y="-6085"/>
            <a:ext cx="7308304" cy="686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Seven\Desktop\IBICUÍ\Na Trilha dos Rios ZH ClicRBS\Por do Sol - Ponte do Ibicu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12" y="2743076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Seven\Desktop\IBICUÍ\Na Trilha dos Rios ZH ClicRBS\Nascente Ibicuí-Mir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97" y="5477391"/>
            <a:ext cx="182438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C:\Users\Seven\Desktop\IBICUÍ\DSC029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412" y="1375918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C:\Users\Seven\Desktop\IBICUÍ\DSC029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412" y="8760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C:\Users\Seven\Desktop\IBICUÍ\DSC029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412" y="4110234"/>
            <a:ext cx="1824000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ângulo 14"/>
          <p:cNvSpPr/>
          <p:nvPr/>
        </p:nvSpPr>
        <p:spPr>
          <a:xfrm>
            <a:off x="3491880" y="67774"/>
            <a:ext cx="55721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4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4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Plano </a:t>
            </a:r>
            <a:r>
              <a:rPr lang="pt-BR" sz="4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t-BR" sz="4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bicuí</a:t>
            </a:r>
            <a:endParaRPr lang="pt-BR" sz="4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76256" y="52292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Dezembro</a:t>
            </a:r>
            <a:r>
              <a:rPr lang="en-US" dirty="0" smtClean="0">
                <a:solidFill>
                  <a:schemeClr val="bg1"/>
                </a:solidFill>
              </a:rPr>
              <a:t> de 2010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483768" y="2276872"/>
            <a:ext cx="6580276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Apresentação dos</a:t>
            </a:r>
          </a:p>
          <a:p>
            <a:pPr algn="r"/>
            <a:r>
              <a:rPr lang="pt-BR" sz="36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Resultados do Diagnóstico:</a:t>
            </a:r>
            <a:r>
              <a:rPr lang="pt-BR" sz="3600" b="1" dirty="0" smtClean="0">
                <a:latin typeface="+mj-lt"/>
                <a:ea typeface="Tahoma" pitchFamily="34" charset="0"/>
                <a:cs typeface="Tahoma" pitchFamily="34" charset="0"/>
              </a:rPr>
              <a:t>  </a:t>
            </a:r>
            <a:r>
              <a:rPr lang="pt-BR" sz="3600" b="1" i="1" dirty="0" smtClean="0">
                <a:solidFill>
                  <a:srgbClr val="FFC000"/>
                </a:solidFill>
                <a:latin typeface="+mj-lt"/>
                <a:ea typeface="Tahoma" pitchFamily="34" charset="0"/>
                <a:cs typeface="Tahoma" pitchFamily="34" charset="0"/>
              </a:rPr>
              <a:t>Aspectos de </a:t>
            </a:r>
          </a:p>
          <a:p>
            <a:pPr algn="r"/>
            <a:r>
              <a:rPr lang="pt-BR" sz="3600" b="1" i="1" dirty="0" smtClean="0">
                <a:solidFill>
                  <a:srgbClr val="FFC000"/>
                </a:solidFill>
                <a:latin typeface="+mj-lt"/>
                <a:ea typeface="Tahoma" pitchFamily="34" charset="0"/>
                <a:cs typeface="Tahoma" pitchFamily="34" charset="0"/>
              </a:rPr>
              <a:t>Quantidade dos </a:t>
            </a:r>
          </a:p>
          <a:p>
            <a:pPr algn="r"/>
            <a:r>
              <a:rPr lang="pt-BR" sz="3600" b="1" i="1" dirty="0" smtClean="0">
                <a:solidFill>
                  <a:srgbClr val="FFC000"/>
                </a:solidFill>
                <a:latin typeface="+mj-lt"/>
                <a:ea typeface="Tahoma" pitchFamily="34" charset="0"/>
                <a:cs typeface="Tahoma" pitchFamily="34" charset="0"/>
              </a:rPr>
              <a:t>Recursos Hídricos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262001" y="5775911"/>
            <a:ext cx="5904656" cy="10956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ct 2"/>
          <p:cNvGraphicFramePr>
            <a:graphicFrameLocks noGrp="1" noChangeAspect="1"/>
          </p:cNvGraphicFramePr>
          <p:nvPr/>
        </p:nvGraphicFramePr>
        <p:xfrm>
          <a:off x="3470832" y="6125276"/>
          <a:ext cx="1800000" cy="396888"/>
        </p:xfrm>
        <a:graphic>
          <a:graphicData uri="http://schemas.openxmlformats.org/presentationml/2006/ole">
            <p:oleObj spid="_x0000_s2052" name="CorelDRAW" r:id="rId9" imgW="1934640" imgH="425880" progId="">
              <p:embed/>
            </p:oleObj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6682675" y="5963358"/>
          <a:ext cx="1428750" cy="720725"/>
        </p:xfrm>
        <a:graphic>
          <a:graphicData uri="http://schemas.openxmlformats.org/presentationml/2006/ole">
            <p:oleObj spid="_x0000_s2053" name="Imagem bitmap" r:id="rId10" imgW="3400900" imgH="1714739" progId="">
              <p:embed/>
            </p:oleObj>
          </a:graphicData>
        </a:graphic>
      </p:graphicFrame>
      <p:pic>
        <p:nvPicPr>
          <p:cNvPr id="22" name="Imagem 21" descr="http://www.comiteibicui.com.br/imagens/LOGO%20IBICUI%20re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454575" y="5963720"/>
            <a:ext cx="1044357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6683361" y="6141158"/>
            <a:ext cx="2133600" cy="365125"/>
          </a:xfrm>
        </p:spPr>
        <p:txBody>
          <a:bodyPr/>
          <a:lstStyle/>
          <a:p>
            <a:fld id="{A7987DCA-41D3-41B8-A717-9FFB1678F80E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24" name="Picture 5" descr="brasao_r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95168" y="5783720"/>
            <a:ext cx="799481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763524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Conversão de </a:t>
            </a:r>
            <a:r>
              <a:rPr lang="pt-BR" sz="2400" b="1" dirty="0" smtClean="0">
                <a:solidFill>
                  <a:srgbClr val="002060"/>
                </a:solidFill>
              </a:rPr>
              <a:t>Área Alagada </a:t>
            </a:r>
            <a:r>
              <a:rPr lang="pt-BR" sz="2400" dirty="0" smtClean="0">
                <a:solidFill>
                  <a:srgbClr val="002060"/>
                </a:solidFill>
              </a:rPr>
              <a:t>em </a:t>
            </a:r>
            <a:r>
              <a:rPr lang="pt-BR" sz="2400" b="1" dirty="0" smtClean="0">
                <a:solidFill>
                  <a:srgbClr val="002060"/>
                </a:solidFill>
              </a:rPr>
              <a:t>Volume Acumulado </a:t>
            </a:r>
            <a:r>
              <a:rPr lang="pt-BR" sz="2400" dirty="0" smtClean="0">
                <a:solidFill>
                  <a:srgbClr val="002060"/>
                </a:solidFill>
              </a:rPr>
              <a:t>em Açudes: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19672" y="263691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Área Alagada (ha)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Volume Acumulado</a:t>
                      </a:r>
                      <a:r>
                        <a:rPr lang="pt-BR" baseline="0" dirty="0" smtClean="0"/>
                        <a:t> (m</a:t>
                      </a:r>
                      <a:r>
                        <a:rPr lang="pt-BR" baseline="30000" dirty="0" smtClean="0"/>
                        <a:t>3</a:t>
                      </a:r>
                      <a:r>
                        <a:rPr lang="pt-BR" baseline="0" dirty="0" smtClean="0"/>
                        <a:t>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8.000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60.000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150.000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1.000.000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2.800.000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18.000.000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2.700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61.000.000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Balanço Hídrico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052736"/>
            <a:ext cx="828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Cartografia básica utilizada – </a:t>
            </a:r>
            <a:r>
              <a:rPr lang="pt-BR" sz="2400" b="1" dirty="0" smtClean="0">
                <a:solidFill>
                  <a:srgbClr val="002060"/>
                </a:solidFill>
              </a:rPr>
              <a:t>Cobertura Vegetal do Bioma Pampa MMA/UFRGS (2008)</a:t>
            </a:r>
            <a:r>
              <a:rPr lang="pt-BR" sz="2400" dirty="0" smtClean="0">
                <a:solidFill>
                  <a:srgbClr val="002060"/>
                </a:solidFill>
              </a:rPr>
              <a:t>, escala 1:250.000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As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áreas alagadas </a:t>
            </a:r>
            <a:r>
              <a:rPr lang="pt-BR" sz="2200" dirty="0" smtClean="0">
                <a:solidFill>
                  <a:srgbClr val="C00000"/>
                </a:solidFill>
              </a:rPr>
              <a:t>por açudes foram atualizadas/reclassificadas com base na interpretação de imagem de satélite.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2200" dirty="0" smtClean="0">
              <a:solidFill>
                <a:srgbClr val="C00000"/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As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áreas urbanas </a:t>
            </a:r>
            <a:r>
              <a:rPr lang="pt-BR" sz="2200" dirty="0" smtClean="0">
                <a:solidFill>
                  <a:srgbClr val="C00000"/>
                </a:solidFill>
              </a:rPr>
              <a:t>foram atualizadas/reclassificadas com base na interpretação de imagem de satélite.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2200" dirty="0" smtClean="0">
              <a:solidFill>
                <a:srgbClr val="C00000"/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As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áreas irrigadas </a:t>
            </a:r>
            <a:r>
              <a:rPr lang="pt-BR" sz="2200" dirty="0" smtClean="0">
                <a:solidFill>
                  <a:srgbClr val="C00000"/>
                </a:solidFill>
              </a:rPr>
              <a:t>foram atualizadas/reclassificadas com base na interpretação de imagem de satélite.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2200" dirty="0" smtClean="0">
              <a:solidFill>
                <a:srgbClr val="C00000"/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C00000"/>
                </a:solidFill>
              </a:rPr>
              <a:t>As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classes/legendas foram rearranjadas </a:t>
            </a:r>
            <a:r>
              <a:rPr lang="pt-BR" sz="2200" dirty="0" smtClean="0">
                <a:solidFill>
                  <a:srgbClr val="C00000"/>
                </a:solidFill>
              </a:rPr>
              <a:t>de forma a reduzir o seu número (de 48 para 11) e agrupar ocorrências com interesse para a ótica do planejamento de recursos hídricos.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Uso do Solo e Cobertura Vegetal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556792"/>
            <a:ext cx="8748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Para a obtenção de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informações adicionais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, muitas vezes não disponíveis nas fontes clássicas de consulta, foi distribuído às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29 Prefeituras Municipais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 da Bacia do Rio </a:t>
            </a:r>
            <a:r>
              <a:rPr lang="pt-BR" sz="2200" dirty="0" err="1" smtClean="0">
                <a:solidFill>
                  <a:schemeClr val="accent5">
                    <a:lumMod val="50000"/>
                  </a:schemeClr>
                </a:solidFill>
              </a:rPr>
              <a:t>Ibicuí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 um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questionário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 sobre a temática dos recursos hídricos no âmbito municipal.</a:t>
            </a:r>
          </a:p>
          <a:p>
            <a:pPr algn="just"/>
            <a:endParaRPr lang="pt-BR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Igualmente, objetivou-se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estimular a inserção dos representantes municipais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 no processo em andamento.</a:t>
            </a:r>
          </a:p>
          <a:p>
            <a:pPr algn="just"/>
            <a:endParaRPr lang="pt-BR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As informações retornadas possibilitaram a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verificação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 dos dados primários ou secundários adotados, bem como a </a:t>
            </a:r>
            <a:r>
              <a:rPr lang="pt-BR" sz="2200" b="1" dirty="0" smtClean="0">
                <a:solidFill>
                  <a:schemeClr val="accent5">
                    <a:lumMod val="50000"/>
                  </a:schemeClr>
                </a:solidFill>
              </a:rPr>
              <a:t>identificação de problemas e ocorrências relacionadas aos recursos hídricos no âmbito municipal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, como por exemplo: dados de abastecimento de água (quantidade e localização do manancial); lançamentos de efluentes; localização de problemas em mapa.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Processo de Agregação das Informações Municipais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624"/>
            <a:ext cx="4680520" cy="67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3528" y="0"/>
            <a:ext cx="4464496" cy="24208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Processo de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Agregação das Informações Municipais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3319824"/>
            <a:ext cx="25079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Retorno dos </a:t>
            </a:r>
          </a:p>
          <a:p>
            <a:r>
              <a:rPr lang="pt-BR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Questionários </a:t>
            </a:r>
          </a:p>
          <a:p>
            <a:r>
              <a:rPr lang="pt-BR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Municipais</a:t>
            </a:r>
            <a:endParaRPr lang="pt-BR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4853662"/>
            <a:ext cx="9144000" cy="10956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ct 2"/>
          <p:cNvGraphicFramePr>
            <a:graphicFrameLocks noGrp="1" noChangeAspect="1"/>
          </p:cNvGraphicFramePr>
          <p:nvPr/>
        </p:nvGraphicFramePr>
        <p:xfrm>
          <a:off x="683568" y="5229200"/>
          <a:ext cx="1800000" cy="396888"/>
        </p:xfrm>
        <a:graphic>
          <a:graphicData uri="http://schemas.openxmlformats.org/presentationml/2006/ole">
            <p:oleObj spid="_x0000_s30722" name="CorelDRAW" r:id="rId3" imgW="1934640" imgH="425880" progId="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5220072" y="5157192"/>
          <a:ext cx="1428750" cy="720725"/>
        </p:xfrm>
        <a:graphic>
          <a:graphicData uri="http://schemas.openxmlformats.org/presentationml/2006/ole">
            <p:oleObj spid="_x0000_s30723" name="Imagem bitmap" r:id="rId4" imgW="3400900" imgH="1714739" progId="">
              <p:embed/>
            </p:oleObj>
          </a:graphicData>
        </a:graphic>
      </p:graphicFrame>
      <p:pic>
        <p:nvPicPr>
          <p:cNvPr id="13" name="Imagem 12" descr="http://www.comiteibicui.com.br/imagens/LOGO%20IBICUI%20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5856" y="5085184"/>
            <a:ext cx="104435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" descr="brasao_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869160"/>
            <a:ext cx="799481" cy="1080000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205242" y="2348880"/>
            <a:ext cx="8733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ahoma" pitchFamily="34" charset="0"/>
              </a:rPr>
              <a:t>3. Apresentação dos resultados</a:t>
            </a:r>
            <a:endParaRPr lang="pt-BR" sz="4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Apresentação dos Resultados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1187624" y="1019560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</a:pPr>
            <a:r>
              <a:rPr lang="en-US" sz="2000" b="1" dirty="0" err="1" smtClean="0"/>
              <a:t>Caracterização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Geral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Bacia</a:t>
            </a:r>
            <a:endParaRPr lang="en-US" sz="2000" b="1" dirty="0" smtClean="0"/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1187624" y="1657345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</a:pPr>
            <a:r>
              <a:rPr lang="en-US" sz="2000" b="1" dirty="0" err="1" smtClean="0"/>
              <a:t>Divisão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Bacia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Unidades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Planejamento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Gestão</a:t>
            </a:r>
            <a:r>
              <a:rPr lang="en-US" sz="2000" b="1" dirty="0" smtClean="0"/>
              <a:t> (UPGs)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1187624" y="2295130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</a:pPr>
            <a:r>
              <a:rPr lang="en-US" sz="2000" b="1" dirty="0" err="1" smtClean="0"/>
              <a:t>Uso</a:t>
            </a:r>
            <a:r>
              <a:rPr lang="en-US" sz="2000" b="1" dirty="0" smtClean="0"/>
              <a:t> do Solo e </a:t>
            </a:r>
            <a:r>
              <a:rPr lang="en-US" sz="2000" b="1" dirty="0" err="1" smtClean="0"/>
              <a:t>Cobertura</a:t>
            </a:r>
            <a:r>
              <a:rPr lang="en-US" sz="2000" b="1" dirty="0" smtClean="0"/>
              <a:t> Vegetal</a:t>
            </a: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1187624" y="2932915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</a:pPr>
            <a:r>
              <a:rPr lang="en-US" sz="2000" b="1" dirty="0" err="1" smtClean="0"/>
              <a:t>Disponibilidades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Hídricas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Superficiais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Subterrâneas</a:t>
            </a:r>
            <a:endParaRPr lang="en-US" sz="2000" b="1" dirty="0" smtClean="0"/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1187624" y="3570700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</a:pPr>
            <a:r>
              <a:rPr lang="en-US" sz="2000" b="1" dirty="0" err="1" smtClean="0"/>
              <a:t>Açudagem</a:t>
            </a:r>
            <a:endParaRPr lang="en-US" sz="2000" b="1" dirty="0" smtClean="0"/>
          </a:p>
        </p:txBody>
      </p:sp>
      <p:sp>
        <p:nvSpPr>
          <p:cNvPr id="11" name="Arredondar Retângulo em um Canto Diagonal 10"/>
          <p:cNvSpPr/>
          <p:nvPr/>
        </p:nvSpPr>
        <p:spPr>
          <a:xfrm>
            <a:off x="1187624" y="4208485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</a:pPr>
            <a:r>
              <a:rPr lang="en-US" sz="2000" b="1" dirty="0" err="1" smtClean="0"/>
              <a:t>Demandas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Consumos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Água</a:t>
            </a:r>
            <a:endParaRPr lang="en-US" sz="2000" b="1" dirty="0" smtClean="0"/>
          </a:p>
        </p:txBody>
      </p:sp>
      <p:sp>
        <p:nvSpPr>
          <p:cNvPr id="12" name="Arredondar Retângulo em um Canto Diagonal 11"/>
          <p:cNvSpPr/>
          <p:nvPr/>
        </p:nvSpPr>
        <p:spPr>
          <a:xfrm>
            <a:off x="1187624" y="4846270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</a:pPr>
            <a:r>
              <a:rPr lang="en-US" sz="2000" b="1" dirty="0" err="1" smtClean="0"/>
              <a:t>Balanços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Hídricos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Superficiais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0503-Pr01-Recursos hídricos (A0).jpg"/>
          <p:cNvPicPr>
            <a:picLocks noChangeAspect="1"/>
          </p:cNvPicPr>
          <p:nvPr/>
        </p:nvPicPr>
        <p:blipFill>
          <a:blip r:embed="rId2" cstate="print"/>
          <a:srcRect l="2405" t="1636" r="14563" b="8168"/>
          <a:stretch>
            <a:fillRect/>
          </a:stretch>
        </p:blipFill>
        <p:spPr>
          <a:xfrm>
            <a:off x="467544" y="620688"/>
            <a:ext cx="8208912" cy="630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Caracterização Geral da Bacia </a:t>
            </a: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 Hidrografia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0503-Pr01-MNT (A1).jpg"/>
          <p:cNvPicPr>
            <a:picLocks noChangeAspect="1"/>
          </p:cNvPicPr>
          <p:nvPr/>
        </p:nvPicPr>
        <p:blipFill>
          <a:blip r:embed="rId2" cstate="print"/>
          <a:srcRect l="1176" t="1575" r="4326" b="1127"/>
          <a:stretch>
            <a:fillRect/>
          </a:stretch>
        </p:blipFill>
        <p:spPr>
          <a:xfrm>
            <a:off x="216024" y="594692"/>
            <a:ext cx="8748464" cy="636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Caracterização Geral da Bacia </a:t>
            </a: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 </a:t>
            </a:r>
            <a:r>
              <a:rPr lang="pt-BR" sz="3600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Altimetria</a:t>
            </a:r>
            <a:endParaRPr lang="pt-BR" sz="3600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:\Consultoria\Trabalhos\PlanoIbicui\Apresentações\Valid_Diagn_1712_MViana\Subsidios\P0503-Pr01- Municípios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722102"/>
            <a:ext cx="8964488" cy="609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Caracterização Geral da Bacia </a:t>
            </a: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 Municípios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G:\Consultoria\Trabalhos\PlanoIbicui\Apresentações\Valid_Diagn_1712_MViana\Subsidios\P0503-Pr01- Unidades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8691"/>
            <a:ext cx="8676456" cy="635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Divisão da Bacia em </a:t>
            </a:r>
            <a:r>
              <a:rPr lang="pt-BR" sz="3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UPGs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 |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Aspectos de Quantidade dos Recursos Hídricos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1187624" y="1484784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dirty="0" smtClean="0"/>
              <a:t>Caracterização Geral da Bacia (aspectos físicos e socioeconômicos)</a:t>
            </a: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1187624" y="2156859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dirty="0" smtClean="0"/>
              <a:t>Divisão da Bacia Hidrográfica em Unidades de Planejamento e Gestão [</a:t>
            </a:r>
            <a:r>
              <a:rPr lang="pt-BR" dirty="0" err="1" smtClean="0"/>
              <a:t>UPGs</a:t>
            </a:r>
            <a:r>
              <a:rPr lang="pt-BR" dirty="0" smtClean="0"/>
              <a:t>]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1187624" y="2828934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dirty="0" smtClean="0"/>
              <a:t>Uso do Solo e Cobertura Vegetal</a:t>
            </a:r>
          </a:p>
        </p:txBody>
      </p:sp>
      <p:sp>
        <p:nvSpPr>
          <p:cNvPr id="9" name="Arredondar Retângulo em um Canto Diagonal 8"/>
          <p:cNvSpPr/>
          <p:nvPr/>
        </p:nvSpPr>
        <p:spPr>
          <a:xfrm>
            <a:off x="1187624" y="3501009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dirty="0" smtClean="0"/>
              <a:t>Disponibilidades Hídricas Superficiais e Subterrâneas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1187624" y="4173084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dirty="0" err="1" smtClean="0"/>
              <a:t>Açudagem</a:t>
            </a:r>
            <a:endParaRPr lang="pt-BR" dirty="0" smtClean="0"/>
          </a:p>
        </p:txBody>
      </p:sp>
      <p:sp>
        <p:nvSpPr>
          <p:cNvPr id="11" name="Arredondar Retângulo em um Canto Diagonal 10"/>
          <p:cNvSpPr/>
          <p:nvPr/>
        </p:nvSpPr>
        <p:spPr>
          <a:xfrm>
            <a:off x="1187624" y="4845159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dirty="0" smtClean="0"/>
              <a:t>Usos </a:t>
            </a:r>
            <a:r>
              <a:rPr lang="pt-BR" dirty="0" err="1" smtClean="0"/>
              <a:t>Consuntivos</a:t>
            </a:r>
            <a:r>
              <a:rPr lang="pt-BR" dirty="0" smtClean="0"/>
              <a:t> e Demandas/Consumos de Água</a:t>
            </a:r>
          </a:p>
        </p:txBody>
      </p:sp>
      <p:sp>
        <p:nvSpPr>
          <p:cNvPr id="12" name="Arredondar Retângulo em um Canto Diagonal 11"/>
          <p:cNvSpPr/>
          <p:nvPr/>
        </p:nvSpPr>
        <p:spPr>
          <a:xfrm>
            <a:off x="1187624" y="5517232"/>
            <a:ext cx="7488832" cy="5400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BR" dirty="0" smtClean="0"/>
              <a:t>Balanços Hídricos – Disponibilidades </a:t>
            </a:r>
            <a:r>
              <a:rPr lang="pt-BR" i="1" dirty="0" smtClean="0"/>
              <a:t>versus</a:t>
            </a:r>
            <a:r>
              <a:rPr lang="pt-BR" dirty="0" smtClean="0"/>
              <a:t> Demandas/Consumos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" y="2044700"/>
            <a:ext cx="9106994" cy="347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346646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Divisão da Bacia em </a:t>
            </a:r>
            <a:r>
              <a:rPr lang="pt-BR" sz="3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UPGs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41035" y="1412776"/>
            <a:ext cx="317112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UPGs</a:t>
            </a:r>
            <a:r>
              <a:rPr lang="pt-BR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Áreas e Municípios</a:t>
            </a:r>
            <a:endParaRPr lang="pt-BR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02" y="1628800"/>
            <a:ext cx="9146004" cy="473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108520" y="64533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Município com áreas integrais na Bacia: 12; Sedes Municipais integrais na Bacia: 17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346646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Caracterização Geral da Bacia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67744" y="1124744"/>
            <a:ext cx="523258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Áreas dos Municípios na Bacia do Rio </a:t>
            </a:r>
            <a:r>
              <a:rPr lang="pt-BR" sz="2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Ibicuí</a:t>
            </a:r>
            <a:endParaRPr lang="pt-BR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Gráfico 5"/>
          <p:cNvPicPr>
            <a:picLocks noChangeAspect="1" noChangeArrowheads="1"/>
          </p:cNvPicPr>
          <p:nvPr/>
        </p:nvPicPr>
        <p:blipFill>
          <a:blip r:embed="rId2" cstate="print"/>
          <a:srcRect b="-34"/>
          <a:stretch>
            <a:fillRect/>
          </a:stretch>
        </p:blipFill>
        <p:spPr bwMode="auto">
          <a:xfrm>
            <a:off x="35500" y="2996952"/>
            <a:ext cx="3755461" cy="269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7504" y="44624"/>
            <a:ext cx="8784976" cy="72008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Caracterização Geral da Bacia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1435423"/>
            <a:ext cx="29215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Populações Municipais </a:t>
            </a:r>
          </a:p>
          <a:p>
            <a:r>
              <a:rPr lang="pt-BR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Bacia</a:t>
            </a:r>
            <a:endParaRPr lang="pt-BR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20688"/>
            <a:ext cx="5207804" cy="613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3936" y="0"/>
            <a:ext cx="5956068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5496" y="260648"/>
            <a:ext cx="3394720" cy="144016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Caracterização</a:t>
            </a:r>
          </a:p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Geral da Bacia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204864"/>
            <a:ext cx="313184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Dados Sócio-</a:t>
            </a:r>
            <a:r>
              <a:rPr lang="en-US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Econômicos</a:t>
            </a:r>
            <a:endParaRPr lang="pt-BR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0" y="1700808"/>
            <a:ext cx="76328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População Residente: </a:t>
            </a:r>
            <a:r>
              <a:rPr lang="pt-BR" sz="2200" b="1" dirty="0" smtClean="0">
                <a:solidFill>
                  <a:srgbClr val="C00000"/>
                </a:solidFill>
              </a:rPr>
              <a:t>392.976 hab.</a:t>
            </a:r>
          </a:p>
          <a:p>
            <a:pPr marL="265113" indent="-265113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Rebanho: </a:t>
            </a:r>
            <a:r>
              <a:rPr lang="pt-BR" sz="2200" b="1" dirty="0" smtClean="0">
                <a:solidFill>
                  <a:srgbClr val="C00000"/>
                </a:solidFill>
              </a:rPr>
              <a:t>2.248.000 </a:t>
            </a:r>
            <a:r>
              <a:rPr lang="pt-BR" sz="2200" b="1" dirty="0" err="1" smtClean="0">
                <a:solidFill>
                  <a:srgbClr val="C00000"/>
                </a:solidFill>
              </a:rPr>
              <a:t>cab</a:t>
            </a:r>
            <a:r>
              <a:rPr lang="pt-BR" sz="2200" b="1" dirty="0" smtClean="0">
                <a:solidFill>
                  <a:srgbClr val="C00000"/>
                </a:solidFill>
              </a:rPr>
              <a:t>. gado</a:t>
            </a:r>
          </a:p>
          <a:p>
            <a:pPr marL="265113" indent="-265113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Área Irrigada: </a:t>
            </a:r>
            <a:r>
              <a:rPr lang="pt-BR" sz="2200" b="1" dirty="0" smtClean="0">
                <a:solidFill>
                  <a:srgbClr val="C00000"/>
                </a:solidFill>
              </a:rPr>
              <a:t>227.364 ha </a:t>
            </a:r>
            <a:r>
              <a:rPr lang="pt-BR" sz="2200" dirty="0" smtClean="0">
                <a:solidFill>
                  <a:srgbClr val="002060"/>
                </a:solidFill>
              </a:rPr>
              <a:t>(imagem satélite, 2008/2009)</a:t>
            </a:r>
          </a:p>
          <a:p>
            <a:pPr marL="265113" indent="-265113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Densidade populacional: </a:t>
            </a:r>
            <a:r>
              <a:rPr lang="pt-BR" sz="2200" b="1" dirty="0" smtClean="0">
                <a:solidFill>
                  <a:srgbClr val="C00000"/>
                </a:solidFill>
              </a:rPr>
              <a:t>11,2 hab./km</a:t>
            </a:r>
            <a:r>
              <a:rPr lang="pt-BR" sz="2200" b="1" baseline="30000" dirty="0" smtClean="0">
                <a:solidFill>
                  <a:srgbClr val="C00000"/>
                </a:solidFill>
              </a:rPr>
              <a:t>2</a:t>
            </a:r>
          </a:p>
          <a:p>
            <a:pPr marL="265113" indent="-265113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Densidade animal (gado): </a:t>
            </a:r>
            <a:r>
              <a:rPr lang="pt-BR" sz="2200" b="1" dirty="0" smtClean="0">
                <a:solidFill>
                  <a:srgbClr val="C00000"/>
                </a:solidFill>
              </a:rPr>
              <a:t>63,9 </a:t>
            </a:r>
            <a:r>
              <a:rPr lang="pt-BR" sz="2200" b="1" dirty="0" err="1" smtClean="0">
                <a:solidFill>
                  <a:srgbClr val="C00000"/>
                </a:solidFill>
              </a:rPr>
              <a:t>cab</a:t>
            </a:r>
            <a:r>
              <a:rPr lang="pt-BR" sz="2200" b="1" dirty="0" smtClean="0">
                <a:solidFill>
                  <a:srgbClr val="C00000"/>
                </a:solidFill>
              </a:rPr>
              <a:t>./km</a:t>
            </a:r>
            <a:r>
              <a:rPr lang="pt-BR" sz="2200" b="1" baseline="30000" dirty="0" smtClean="0">
                <a:solidFill>
                  <a:srgbClr val="C00000"/>
                </a:solidFill>
              </a:rPr>
              <a:t>2</a:t>
            </a:r>
          </a:p>
          <a:p>
            <a:pPr marL="265113" indent="-265113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Densidade </a:t>
            </a:r>
            <a:r>
              <a:rPr lang="pt-BR" sz="2200" dirty="0" err="1" smtClean="0">
                <a:solidFill>
                  <a:srgbClr val="002060"/>
                </a:solidFill>
              </a:rPr>
              <a:t>orizícola</a:t>
            </a:r>
            <a:r>
              <a:rPr lang="pt-BR" sz="2200" dirty="0" smtClean="0">
                <a:solidFill>
                  <a:srgbClr val="002060"/>
                </a:solidFill>
              </a:rPr>
              <a:t>: </a:t>
            </a:r>
            <a:r>
              <a:rPr lang="pt-BR" sz="2200" b="1" dirty="0" smtClean="0">
                <a:solidFill>
                  <a:srgbClr val="C00000"/>
                </a:solidFill>
              </a:rPr>
              <a:t>6,5 ha arroz/km</a:t>
            </a:r>
            <a:r>
              <a:rPr lang="pt-BR" sz="2200" b="1" baseline="30000" dirty="0" smtClean="0">
                <a:solidFill>
                  <a:srgbClr val="C00000"/>
                </a:solidFill>
              </a:rPr>
              <a:t>2</a:t>
            </a:r>
          </a:p>
          <a:p>
            <a:pPr marL="265113" indent="-265113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Relação animal/população: </a:t>
            </a:r>
            <a:r>
              <a:rPr lang="pt-BR" sz="2200" b="1" dirty="0" smtClean="0">
                <a:solidFill>
                  <a:srgbClr val="C00000"/>
                </a:solidFill>
              </a:rPr>
              <a:t>5,7 </a:t>
            </a:r>
            <a:r>
              <a:rPr lang="pt-BR" sz="2200" b="1" dirty="0" err="1" smtClean="0">
                <a:solidFill>
                  <a:srgbClr val="C00000"/>
                </a:solidFill>
              </a:rPr>
              <a:t>cab</a:t>
            </a:r>
            <a:r>
              <a:rPr lang="pt-BR" sz="2200" b="1" dirty="0" smtClean="0">
                <a:solidFill>
                  <a:srgbClr val="C00000"/>
                </a:solidFill>
              </a:rPr>
              <a:t>. gado/hab.</a:t>
            </a:r>
          </a:p>
          <a:p>
            <a:pPr marL="265113" indent="-265113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Relação </a:t>
            </a:r>
            <a:r>
              <a:rPr lang="pt-BR" sz="2200" dirty="0" err="1" smtClean="0">
                <a:solidFill>
                  <a:srgbClr val="002060"/>
                </a:solidFill>
              </a:rPr>
              <a:t>orizícola</a:t>
            </a:r>
            <a:r>
              <a:rPr lang="pt-BR" sz="2200" dirty="0" smtClean="0">
                <a:solidFill>
                  <a:srgbClr val="002060"/>
                </a:solidFill>
              </a:rPr>
              <a:t>/população: </a:t>
            </a:r>
            <a:r>
              <a:rPr lang="pt-BR" sz="2200" b="1" dirty="0" smtClean="0">
                <a:solidFill>
                  <a:srgbClr val="C00000"/>
                </a:solidFill>
              </a:rPr>
              <a:t>0,58 ha arroz/hab.</a:t>
            </a:r>
          </a:p>
          <a:p>
            <a:pPr marL="265113" indent="-26511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 Relação animal/</a:t>
            </a:r>
            <a:r>
              <a:rPr lang="pt-BR" sz="2200" dirty="0" err="1" smtClean="0">
                <a:solidFill>
                  <a:srgbClr val="002060"/>
                </a:solidFill>
              </a:rPr>
              <a:t>orizícola</a:t>
            </a:r>
            <a:r>
              <a:rPr lang="pt-BR" sz="2200" dirty="0" smtClean="0">
                <a:solidFill>
                  <a:srgbClr val="002060"/>
                </a:solidFill>
              </a:rPr>
              <a:t>: </a:t>
            </a:r>
            <a:r>
              <a:rPr lang="pt-BR" sz="2200" b="1" dirty="0" smtClean="0">
                <a:solidFill>
                  <a:srgbClr val="C00000"/>
                </a:solidFill>
              </a:rPr>
              <a:t>9,9 </a:t>
            </a:r>
            <a:r>
              <a:rPr lang="pt-BR" sz="2200" b="1" dirty="0" err="1" smtClean="0">
                <a:solidFill>
                  <a:srgbClr val="C00000"/>
                </a:solidFill>
              </a:rPr>
              <a:t>cab</a:t>
            </a:r>
            <a:r>
              <a:rPr lang="pt-BR" sz="2200" b="1" dirty="0" smtClean="0">
                <a:solidFill>
                  <a:srgbClr val="C00000"/>
                </a:solidFill>
              </a:rPr>
              <a:t>. gado/ha arroz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346646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Caracterização Geral da Bacia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67744" y="1124744"/>
            <a:ext cx="32129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Números Interessantes: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4056" y="974913"/>
            <a:ext cx="795637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900"/>
              </a:spcAft>
              <a:buClr>
                <a:schemeClr val="accent5">
                  <a:lumMod val="50000"/>
                </a:schemeClr>
              </a:buClr>
            </a:pPr>
            <a:r>
              <a:rPr lang="pt-BR" sz="2000" b="1" dirty="0" smtClean="0">
                <a:solidFill>
                  <a:srgbClr val="C00000"/>
                </a:solidFill>
              </a:rPr>
              <a:t>Disponibilidade Hídrica Superficial</a:t>
            </a:r>
          </a:p>
          <a:p>
            <a:pPr lvl="1">
              <a:spcAft>
                <a:spcPts val="9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      Vazão média: </a:t>
            </a:r>
            <a:r>
              <a:rPr lang="pt-BR" sz="2000" b="1" dirty="0" smtClean="0">
                <a:solidFill>
                  <a:srgbClr val="C00000"/>
                </a:solidFill>
              </a:rPr>
              <a:t>1.118 m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3</a:t>
            </a:r>
            <a:r>
              <a:rPr lang="pt-BR" sz="2000" b="1" dirty="0" smtClean="0">
                <a:solidFill>
                  <a:srgbClr val="C00000"/>
                </a:solidFill>
              </a:rPr>
              <a:t>/s</a:t>
            </a:r>
            <a:r>
              <a:rPr lang="pt-BR" sz="2000" dirty="0" smtClean="0">
                <a:solidFill>
                  <a:srgbClr val="002060"/>
                </a:solidFill>
              </a:rPr>
              <a:t>; Vazão mínima (Q90%): </a:t>
            </a:r>
            <a:r>
              <a:rPr lang="pt-BR" sz="2000" b="1" dirty="0" smtClean="0">
                <a:solidFill>
                  <a:srgbClr val="C00000"/>
                </a:solidFill>
              </a:rPr>
              <a:t>146 m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3</a:t>
            </a:r>
            <a:r>
              <a:rPr lang="pt-BR" sz="2000" b="1" dirty="0" smtClean="0">
                <a:solidFill>
                  <a:srgbClr val="C00000"/>
                </a:solidFill>
              </a:rPr>
              <a:t>/s </a:t>
            </a:r>
          </a:p>
          <a:p>
            <a:pPr lvl="1">
              <a:spcAft>
                <a:spcPts val="9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      Volume médio: </a:t>
            </a:r>
            <a:r>
              <a:rPr lang="pt-BR" sz="2000" b="1" dirty="0" smtClean="0">
                <a:solidFill>
                  <a:srgbClr val="C00000"/>
                </a:solidFill>
              </a:rPr>
              <a:t>35.263.555.200 m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3</a:t>
            </a:r>
            <a:r>
              <a:rPr lang="pt-BR" sz="2000" b="1" dirty="0" smtClean="0">
                <a:solidFill>
                  <a:srgbClr val="C00000"/>
                </a:solidFill>
              </a:rPr>
              <a:t>/ano</a:t>
            </a:r>
            <a:r>
              <a:rPr lang="pt-BR" sz="2000" dirty="0" smtClean="0">
                <a:solidFill>
                  <a:srgbClr val="C00000"/>
                </a:solidFill>
              </a:rPr>
              <a:t>; </a:t>
            </a:r>
          </a:p>
          <a:p>
            <a:pPr lvl="1">
              <a:spcAft>
                <a:spcPts val="9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      Volume mínimo (Q90%): </a:t>
            </a:r>
            <a:r>
              <a:rPr lang="pt-BR" sz="2000" b="1" dirty="0" smtClean="0">
                <a:solidFill>
                  <a:srgbClr val="C00000"/>
                </a:solidFill>
              </a:rPr>
              <a:t>5.785.488.730 m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3</a:t>
            </a:r>
            <a:r>
              <a:rPr lang="pt-BR" sz="2000" b="1" dirty="0" smtClean="0">
                <a:solidFill>
                  <a:srgbClr val="C00000"/>
                </a:solidFill>
              </a:rPr>
              <a:t>/ano</a:t>
            </a:r>
          </a:p>
          <a:p>
            <a:pPr marL="265113" indent="-265113">
              <a:spcAft>
                <a:spcPts val="900"/>
              </a:spcAft>
              <a:buClr>
                <a:schemeClr val="accent5">
                  <a:lumMod val="50000"/>
                </a:schemeClr>
              </a:buClr>
            </a:pPr>
            <a:r>
              <a:rPr lang="pt-BR" sz="2000" b="1" dirty="0" err="1" smtClean="0">
                <a:solidFill>
                  <a:srgbClr val="C00000"/>
                </a:solidFill>
              </a:rPr>
              <a:t>Açudagem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lvl="1">
              <a:spcAft>
                <a:spcPts val="9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      Quant.: </a:t>
            </a:r>
            <a:r>
              <a:rPr lang="pt-BR" sz="2000" b="1" dirty="0" smtClean="0">
                <a:solidFill>
                  <a:srgbClr val="C00000"/>
                </a:solidFill>
              </a:rPr>
              <a:t>2.228</a:t>
            </a:r>
            <a:r>
              <a:rPr lang="pt-BR" sz="2000" dirty="0" smtClean="0">
                <a:solidFill>
                  <a:srgbClr val="002060"/>
                </a:solidFill>
              </a:rPr>
              <a:t> (&gt; 1 ha); Área Alagada: </a:t>
            </a:r>
            <a:r>
              <a:rPr lang="pt-BR" sz="2000" b="1" dirty="0" smtClean="0">
                <a:solidFill>
                  <a:srgbClr val="C00000"/>
                </a:solidFill>
              </a:rPr>
              <a:t>51.387 ha</a:t>
            </a:r>
            <a:r>
              <a:rPr lang="pt-BR" sz="2000" dirty="0" smtClean="0">
                <a:solidFill>
                  <a:srgbClr val="C00000"/>
                </a:solidFill>
              </a:rPr>
              <a:t>; </a:t>
            </a:r>
          </a:p>
          <a:p>
            <a:pPr lvl="1">
              <a:spcAft>
                <a:spcPts val="9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      Volume Acumulado: </a:t>
            </a:r>
            <a:r>
              <a:rPr lang="pt-BR" sz="2000" b="1" dirty="0" smtClean="0">
                <a:solidFill>
                  <a:srgbClr val="C00000"/>
                </a:solidFill>
              </a:rPr>
              <a:t>1.294.448.382 m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3</a:t>
            </a:r>
          </a:p>
          <a:p>
            <a:pPr>
              <a:spcAft>
                <a:spcPts val="900"/>
              </a:spcAft>
            </a:pPr>
            <a:r>
              <a:rPr lang="pt-BR" sz="2000" b="1" dirty="0" smtClean="0">
                <a:solidFill>
                  <a:srgbClr val="C00000"/>
                </a:solidFill>
              </a:rPr>
              <a:t>Demandas de Água</a:t>
            </a:r>
          </a:p>
          <a:p>
            <a:pPr lvl="1">
              <a:spcAft>
                <a:spcPts val="9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      Vazão máxima de verão: </a:t>
            </a:r>
            <a:r>
              <a:rPr lang="pt-BR" sz="2000" b="1" dirty="0" smtClean="0">
                <a:solidFill>
                  <a:srgbClr val="C00000"/>
                </a:solidFill>
              </a:rPr>
              <a:t>344 m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3</a:t>
            </a:r>
            <a:r>
              <a:rPr lang="pt-BR" sz="2000" b="1" dirty="0" smtClean="0">
                <a:solidFill>
                  <a:srgbClr val="C00000"/>
                </a:solidFill>
              </a:rPr>
              <a:t>/s </a:t>
            </a:r>
            <a:r>
              <a:rPr lang="pt-BR" sz="2000" i="1" dirty="0" smtClean="0"/>
              <a:t>(nem toda de vazão fluente)</a:t>
            </a:r>
            <a:r>
              <a:rPr lang="pt-BR" sz="2000" dirty="0" smtClean="0">
                <a:solidFill>
                  <a:srgbClr val="C00000"/>
                </a:solidFill>
              </a:rPr>
              <a:t>; </a:t>
            </a:r>
          </a:p>
          <a:p>
            <a:pPr lvl="1">
              <a:spcAft>
                <a:spcPts val="9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      Volume anual correspondente à demanda: </a:t>
            </a:r>
            <a:r>
              <a:rPr lang="pt-BR" sz="2000" b="1" dirty="0" smtClean="0">
                <a:solidFill>
                  <a:srgbClr val="C00000"/>
                </a:solidFill>
              </a:rPr>
              <a:t>2.708.667.100 m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3</a:t>
            </a:r>
            <a:r>
              <a:rPr lang="pt-BR" sz="2000" b="1" dirty="0" smtClean="0">
                <a:solidFill>
                  <a:srgbClr val="C00000"/>
                </a:solidFill>
              </a:rPr>
              <a:t>      </a:t>
            </a:r>
          </a:p>
          <a:p>
            <a:pPr lvl="1">
              <a:spcAft>
                <a:spcPts val="9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      Vazão média inverno: </a:t>
            </a:r>
            <a:r>
              <a:rPr lang="pt-BR" sz="2000" b="1" dirty="0" smtClean="0">
                <a:solidFill>
                  <a:srgbClr val="C00000"/>
                </a:solidFill>
              </a:rPr>
              <a:t>2,9 m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3</a:t>
            </a:r>
            <a:r>
              <a:rPr lang="pt-BR" sz="2000" b="1" dirty="0" smtClean="0">
                <a:solidFill>
                  <a:srgbClr val="C00000"/>
                </a:solidFill>
              </a:rPr>
              <a:t>/s</a:t>
            </a:r>
          </a:p>
          <a:p>
            <a:pPr>
              <a:spcAft>
                <a:spcPts val="900"/>
              </a:spcAft>
            </a:pPr>
            <a:r>
              <a:rPr lang="pt-BR" sz="2000" b="1" dirty="0" smtClean="0">
                <a:solidFill>
                  <a:srgbClr val="C00000"/>
                </a:solidFill>
              </a:rPr>
              <a:t>Consumos de Água</a:t>
            </a:r>
          </a:p>
          <a:p>
            <a:pPr>
              <a:spcAft>
                <a:spcPts val="1200"/>
              </a:spcAft>
            </a:pPr>
            <a:r>
              <a:rPr lang="pt-BR" sz="2000" dirty="0" smtClean="0">
                <a:solidFill>
                  <a:srgbClr val="002060"/>
                </a:solidFill>
              </a:rPr>
              <a:t>              Volume Total Anual: </a:t>
            </a:r>
            <a:r>
              <a:rPr lang="pt-BR" sz="2000" b="1" dirty="0" smtClean="0">
                <a:solidFill>
                  <a:srgbClr val="C00000"/>
                </a:solidFill>
              </a:rPr>
              <a:t>1.531.363.600 m</a:t>
            </a:r>
            <a:r>
              <a:rPr lang="pt-BR" sz="2000" b="1" baseline="30000" dirty="0" smtClean="0">
                <a:solidFill>
                  <a:srgbClr val="C00000"/>
                </a:solidFill>
              </a:rPr>
              <a:t>3</a:t>
            </a:r>
            <a:r>
              <a:rPr lang="pt-BR" sz="2000" dirty="0" smtClean="0">
                <a:solidFill>
                  <a:srgbClr val="C00000"/>
                </a:solidFill>
              </a:rPr>
              <a:t> </a:t>
            </a:r>
            <a:endParaRPr lang="pt-BR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Caracterização Geral da Bacia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74277" y="476672"/>
            <a:ext cx="58180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Grandes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Números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Bacia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Rio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Ibicuí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:\Consultoria\Trabalhos\PlanoIbicui\Apresentações\Valid_Diagn_1712_MViana\Subsidios\P0503-Pr01-MMA -Formações (A1)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08720"/>
            <a:ext cx="9169277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3062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Uso do Solo e Cobertura Vegetal </a:t>
            </a: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 Mapa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487" y="1792040"/>
            <a:ext cx="6458865" cy="4085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3062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Uso do Solo e Cobertura Vegetal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12514" y="1125905"/>
            <a:ext cx="25074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Bacia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Rio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Ibicuí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87" y="1988840"/>
            <a:ext cx="8685293" cy="358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3062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Uso do Solo e Cobertura Vegetal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75199" y="1125905"/>
            <a:ext cx="51090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Unidades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(UPGs)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Bacia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do Rio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Ibicuí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soie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836" y="946403"/>
            <a:ext cx="7452320" cy="598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Disponibilidades Hídricas Superficiais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48974" y="620308"/>
            <a:ext cx="49632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Precipitações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Médias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Anuais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Bacia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4853662"/>
            <a:ext cx="9144000" cy="10956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ct 2"/>
          <p:cNvGraphicFramePr>
            <a:graphicFrameLocks noGrp="1" noChangeAspect="1"/>
          </p:cNvGraphicFramePr>
          <p:nvPr/>
        </p:nvGraphicFramePr>
        <p:xfrm>
          <a:off x="683568" y="5229200"/>
          <a:ext cx="1800000" cy="396888"/>
        </p:xfrm>
        <a:graphic>
          <a:graphicData uri="http://schemas.openxmlformats.org/presentationml/2006/ole">
            <p:oleObj spid="_x0000_s18434" name="CorelDRAW" r:id="rId3" imgW="1934640" imgH="425880" progId="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5220072" y="5157192"/>
          <a:ext cx="1428750" cy="720725"/>
        </p:xfrm>
        <a:graphic>
          <a:graphicData uri="http://schemas.openxmlformats.org/presentationml/2006/ole">
            <p:oleObj spid="_x0000_s18435" name="Imagem bitmap" r:id="rId4" imgW="3400900" imgH="1714739" progId="">
              <p:embed/>
            </p:oleObj>
          </a:graphicData>
        </a:graphic>
      </p:graphicFrame>
      <p:pic>
        <p:nvPicPr>
          <p:cNvPr id="13" name="Imagem 12" descr="http://www.comiteibicui.com.br/imagens/LOGO%20IBICUI%20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5856" y="5085184"/>
            <a:ext cx="1044357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" descr="brasao_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869160"/>
            <a:ext cx="799481" cy="1080000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1087146" y="2348880"/>
            <a:ext cx="69697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ahoma" pitchFamily="34" charset="0"/>
              </a:rPr>
              <a:t>2. Metodologia utilizada</a:t>
            </a:r>
            <a:endParaRPr lang="pt-BR" sz="4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72" y="2132856"/>
            <a:ext cx="9115176" cy="227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0" y="4797153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 smtClean="0">
                <a:solidFill>
                  <a:srgbClr val="002060"/>
                </a:solidFill>
              </a:rPr>
              <a:t>* Considerando a afluência do Rio Santa Maria: vazões naturais, menos 90% da Q90 (máximo </a:t>
            </a:r>
            <a:r>
              <a:rPr lang="pt-BR" sz="1600" i="1" dirty="0" err="1" smtClean="0">
                <a:solidFill>
                  <a:srgbClr val="002060"/>
                </a:solidFill>
              </a:rPr>
              <a:t>outorgável</a:t>
            </a:r>
            <a:r>
              <a:rPr lang="pt-BR" sz="1600" i="1" dirty="0" smtClean="0">
                <a:solidFill>
                  <a:srgbClr val="002060"/>
                </a:solidFill>
              </a:rPr>
              <a:t>).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334197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Disponibilidades Hídricas Superficiais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43808" y="1557953"/>
            <a:ext cx="321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Vazões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(Q90%)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</a:t>
            </a:r>
            <a:r>
              <a:rPr lang="en-US" sz="24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/s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4"/>
          <p:cNvGrpSpPr/>
          <p:nvPr/>
        </p:nvGrpSpPr>
        <p:grpSpPr>
          <a:xfrm>
            <a:off x="50244" y="764704"/>
            <a:ext cx="9361040" cy="6165304"/>
            <a:chOff x="250825" y="1268413"/>
            <a:chExt cx="8785225" cy="5349875"/>
          </a:xfrm>
        </p:grpSpPr>
        <p:pic>
          <p:nvPicPr>
            <p:cNvPr id="6" name="Picture 4" descr="Geologia"/>
            <p:cNvPicPr>
              <a:picLocks noChangeAspect="1" noChangeArrowheads="1"/>
            </p:cNvPicPr>
            <p:nvPr/>
          </p:nvPicPr>
          <p:blipFill>
            <a:blip r:embed="rId2" cstate="print"/>
            <a:srcRect l="12263" t="9143" r="5806"/>
            <a:stretch>
              <a:fillRect/>
            </a:stretch>
          </p:blipFill>
          <p:spPr bwMode="auto">
            <a:xfrm>
              <a:off x="971550" y="1268413"/>
              <a:ext cx="6842125" cy="5349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852863" y="1557338"/>
              <a:ext cx="1655762" cy="2951162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219700" y="3500438"/>
              <a:ext cx="358775" cy="4318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940425" y="3429000"/>
              <a:ext cx="1800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/>
                <a:t>SAG AFLORANTE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619250" y="1844675"/>
              <a:ext cx="2593975" cy="15843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1476375" y="2205038"/>
              <a:ext cx="360363" cy="4318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219700" y="1628775"/>
              <a:ext cx="2016125" cy="1439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10800000">
              <a:off x="7164388" y="2060575"/>
              <a:ext cx="360362" cy="4318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50825" y="2060575"/>
              <a:ext cx="14763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 dirty="0"/>
                <a:t>SAG CONFINADO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7739063" y="1916113"/>
              <a:ext cx="1296987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/>
                <a:t>SAG CONFINADO</a:t>
              </a:r>
            </a:p>
          </p:txBody>
        </p:sp>
      </p:grpSp>
      <p:sp>
        <p:nvSpPr>
          <p:cNvPr id="17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Disponibilidades Hídricas Subterrâneas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4" name="Group 62"/>
          <p:cNvGraphicFramePr>
            <a:graphicFrameLocks noGrp="1"/>
          </p:cNvGraphicFramePr>
          <p:nvPr/>
        </p:nvGraphicFramePr>
        <p:xfrm>
          <a:off x="238504" y="1700808"/>
          <a:ext cx="8643302" cy="3535680"/>
        </p:xfrm>
        <a:graphic>
          <a:graphicData uri="http://schemas.openxmlformats.org/drawingml/2006/table">
            <a:tbl>
              <a:tblPr/>
              <a:tblGrid>
                <a:gridCol w="3132137"/>
                <a:gridCol w="2012315"/>
                <a:gridCol w="1287463"/>
                <a:gridCol w="2211387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Principais Sistemas Aqüíferos </a:t>
                      </a:r>
                      <a:r>
                        <a:rPr kumimoji="0" lang="pt-BR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Aflorantes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% de Ocorrência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Vazão (Q)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(m</a:t>
                      </a:r>
                      <a:r>
                        <a:rPr kumimoji="0" lang="pt-BR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/h/)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Potencial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Hidrogeológico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Aluviões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Unidades Sedimentares Terciárias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Serra Geral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Sistema Aqüífero Guarani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Formações 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Gondwânicas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 Superiores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11,80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0,31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54,11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25,26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8,46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12m</a:t>
                      </a:r>
                      <a:r>
                        <a:rPr kumimoji="0" lang="pt-BR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/h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17 a 25m</a:t>
                      </a:r>
                      <a:r>
                        <a:rPr kumimoji="0" lang="pt-BR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/h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Em sua parte norte e oeste Q/s muito baixos; na parte central SAG com Q/s de médias a baixas; bem a oeste SAG confinado com Q/s alta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457200" y="41865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Disponibilidades Hídricas Subterrâneas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536" y="1619423"/>
            <a:ext cx="3674722" cy="519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334197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Açudagem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21458" y="980728"/>
            <a:ext cx="63916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Quantidade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Açudes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Identificados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área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&gt; 1ha)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2" y="1123013"/>
            <a:ext cx="8987230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Açudagem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44105" y="619147"/>
            <a:ext cx="54642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Áreas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Alagadas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Açudes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UPGs (ha)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8" y="1152128"/>
            <a:ext cx="9087344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Açudagem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48938" y="619147"/>
            <a:ext cx="62762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Volumes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Acumulados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Açudes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UPGs (m</a:t>
            </a:r>
            <a:r>
              <a:rPr lang="en-US" sz="24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 t="3020"/>
          <a:stretch>
            <a:fillRect/>
          </a:stretch>
        </p:blipFill>
        <p:spPr bwMode="auto">
          <a:xfrm>
            <a:off x="258536" y="1017639"/>
            <a:ext cx="8604448" cy="584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Açudagem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82427" y="619147"/>
            <a:ext cx="71249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Áreas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Irrigadas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Açudes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Municípios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UPGs (ha)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0" y="692695"/>
            <a:ext cx="9000000" cy="254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Demandas Hídricas Superficiais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0" y="1268760"/>
            <a:ext cx="9000000" cy="25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0" y="2060848"/>
            <a:ext cx="9000000" cy="254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" y="3284984"/>
            <a:ext cx="9010651" cy="232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4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9097 L -0.25 -0.090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1 -0.04954 L -0.12309 -0.049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0.01759 L -0.05434 -0.0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28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96 -0.0331 L 0.07396 -0.03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1865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Demandas Hídricas Superficiais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58156" y="1763298"/>
            <a:ext cx="3221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Demandas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Totais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(m</a:t>
            </a:r>
            <a:r>
              <a:rPr lang="en-US" sz="24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/s)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471738"/>
            <a:ext cx="9000000" cy="170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810005"/>
            <a:ext cx="71421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upo 16"/>
          <p:cNvGrpSpPr/>
          <p:nvPr/>
        </p:nvGrpSpPr>
        <p:grpSpPr>
          <a:xfrm>
            <a:off x="4500563" y="1026029"/>
            <a:ext cx="4103538" cy="648940"/>
            <a:chOff x="4500563" y="1026029"/>
            <a:chExt cx="4103538" cy="648940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 rot="19829310">
              <a:off x="4500563" y="1098707"/>
              <a:ext cx="1800225" cy="576262"/>
            </a:xfrm>
            <a:prstGeom prst="curvedDownArrow">
              <a:avLst>
                <a:gd name="adj1" fmla="val 62479"/>
                <a:gd name="adj2" fmla="val 124959"/>
                <a:gd name="adj3" fmla="val 33333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6156176" y="1026029"/>
              <a:ext cx="24479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 dirty="0">
                  <a:solidFill>
                    <a:srgbClr val="FF0000"/>
                  </a:solidFill>
                </a:rPr>
                <a:t>Poços Tubulares na </a:t>
              </a:r>
              <a:r>
                <a:rPr lang="pt-BR" b="1" dirty="0" smtClean="0">
                  <a:solidFill>
                    <a:srgbClr val="FF0000"/>
                  </a:solidFill>
                </a:rPr>
                <a:t>Bacia: 1.243 (SIAGAS)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843213" y="5013325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400" b="1"/>
          </a:p>
        </p:txBody>
      </p:sp>
      <p:grpSp>
        <p:nvGrpSpPr>
          <p:cNvPr id="18" name="Grupo 17"/>
          <p:cNvGrpSpPr/>
          <p:nvPr/>
        </p:nvGrpSpPr>
        <p:grpSpPr>
          <a:xfrm>
            <a:off x="4284663" y="3978432"/>
            <a:ext cx="3457177" cy="1133762"/>
            <a:chOff x="4284663" y="3978432"/>
            <a:chExt cx="3457177" cy="1133762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 rot="18872854">
              <a:off x="4752182" y="3510913"/>
              <a:ext cx="649287" cy="1584325"/>
            </a:xfrm>
            <a:prstGeom prst="curvedRightArrow">
              <a:avLst>
                <a:gd name="adj1" fmla="val 48802"/>
                <a:gd name="adj2" fmla="val 97604"/>
                <a:gd name="adj3" fmla="val 33333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5724128" y="4050365"/>
              <a:ext cx="2017712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 dirty="0">
                  <a:solidFill>
                    <a:srgbClr val="FF0000"/>
                  </a:solidFill>
                </a:rPr>
                <a:t>Demanda Atual: 118.385,1 </a:t>
              </a:r>
              <a:r>
                <a:rPr lang="pt-BR" b="1" dirty="0" smtClean="0">
                  <a:solidFill>
                    <a:srgbClr val="FF0000"/>
                  </a:solidFill>
                </a:rPr>
                <a:t>m</a:t>
              </a:r>
              <a:r>
                <a:rPr lang="pt-BR" b="1" baseline="30000" dirty="0" smtClean="0">
                  <a:solidFill>
                    <a:srgbClr val="FF0000"/>
                  </a:solidFill>
                </a:rPr>
                <a:t>3</a:t>
              </a:r>
              <a:r>
                <a:rPr lang="pt-BR" b="1" dirty="0" smtClean="0">
                  <a:solidFill>
                    <a:srgbClr val="FF0000"/>
                  </a:solidFill>
                </a:rPr>
                <a:t>/dia</a:t>
              </a:r>
            </a:p>
            <a:p>
              <a:pPr>
                <a:spcBef>
                  <a:spcPct val="50000"/>
                </a:spcBef>
              </a:pPr>
              <a:r>
                <a:rPr lang="pt-BR" b="1" dirty="0" smtClean="0">
                  <a:solidFill>
                    <a:srgbClr val="FF0000"/>
                  </a:solidFill>
                </a:rPr>
                <a:t>(1,37 m</a:t>
              </a:r>
              <a:r>
                <a:rPr lang="pt-BR" b="1" baseline="30000" dirty="0" smtClean="0">
                  <a:solidFill>
                    <a:srgbClr val="FF0000"/>
                  </a:solidFill>
                </a:rPr>
                <a:t>3</a:t>
              </a:r>
              <a:r>
                <a:rPr lang="pt-BR" b="1" dirty="0" smtClean="0">
                  <a:solidFill>
                    <a:srgbClr val="FF0000"/>
                  </a:solidFill>
                </a:rPr>
                <a:t>/s) 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79512" y="3854765"/>
            <a:ext cx="31683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/>
              <a:t>Principais Cidades com Poços Tubulares:</a:t>
            </a:r>
          </a:p>
          <a:p>
            <a:pPr marL="265113" indent="-176213"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b="1" dirty="0" err="1">
                <a:solidFill>
                  <a:srgbClr val="002060"/>
                </a:solidFill>
              </a:rPr>
              <a:t>Alegrete</a:t>
            </a:r>
            <a:endParaRPr lang="pt-BR" b="1" dirty="0">
              <a:solidFill>
                <a:srgbClr val="002060"/>
              </a:solidFill>
            </a:endParaRPr>
          </a:p>
          <a:p>
            <a:pPr marL="265113" indent="-176213"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chemeClr val="accent2"/>
                </a:solidFill>
              </a:rPr>
              <a:t>Santana do Livramento</a:t>
            </a:r>
          </a:p>
          <a:p>
            <a:pPr marL="265113" indent="-176213"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b="1" dirty="0">
                <a:solidFill>
                  <a:srgbClr val="002060"/>
                </a:solidFill>
              </a:rPr>
              <a:t>Uruguaiana</a:t>
            </a:r>
          </a:p>
          <a:p>
            <a:pPr marL="265113" indent="-176213">
              <a:spcBef>
                <a:spcPct val="5000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b="1" dirty="0" err="1">
                <a:solidFill>
                  <a:srgbClr val="002060"/>
                </a:solidFill>
              </a:rPr>
              <a:t>Itaqui</a:t>
            </a:r>
            <a:endParaRPr lang="pt-BR" b="1" dirty="0">
              <a:solidFill>
                <a:srgbClr val="002060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928832" y="5229200"/>
            <a:ext cx="4693610" cy="791468"/>
            <a:chOff x="2928832" y="5229200"/>
            <a:chExt cx="4693610" cy="791468"/>
          </a:xfrm>
        </p:grpSpPr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2928832" y="5229200"/>
              <a:ext cx="792162" cy="791468"/>
            </a:xfrm>
            <a:prstGeom prst="rightArrow">
              <a:avLst>
                <a:gd name="adj1" fmla="val 50000"/>
                <a:gd name="adj2" fmla="val 39907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3806241" y="5428359"/>
              <a:ext cx="38162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 dirty="0">
                  <a:solidFill>
                    <a:srgbClr val="FF0000"/>
                  </a:solidFill>
                </a:rPr>
                <a:t>&gt; De 200 Poços na Malha urbana  </a:t>
              </a:r>
            </a:p>
          </p:txBody>
        </p:sp>
      </p:grpSp>
      <p:sp>
        <p:nvSpPr>
          <p:cNvPr id="13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Demandas Hídricas Subterrâneas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Utilizada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47664" y="1196752"/>
            <a:ext cx="6887591" cy="44781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Fontes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gerais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de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consulta</a:t>
            </a:r>
            <a:endParaRPr lang="en-US" sz="2400" cap="none" spc="0" dirty="0" smtClean="0">
              <a:ln w="11430"/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Data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referencial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das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informações</a:t>
            </a:r>
            <a:endParaRPr lang="en-US" sz="2400" cap="none" spc="0" dirty="0" smtClean="0">
              <a:ln w="11430"/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Sócio-economia</a:t>
            </a:r>
            <a:endParaRPr lang="en-US" sz="2400" cap="none" spc="0" dirty="0" smtClean="0">
              <a:ln w="11430"/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Segmentação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da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Bacia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(UPGs)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Disponibilidades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hídricas</a:t>
            </a:r>
            <a:endParaRPr lang="en-US" sz="2400" cap="none" spc="0" dirty="0" smtClean="0">
              <a:ln w="11430"/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Usos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ln w="11430"/>
                <a:solidFill>
                  <a:srgbClr val="C00000"/>
                </a:solidFill>
              </a:rPr>
              <a:t>c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onsuntivos</a:t>
            </a:r>
            <a:endParaRPr lang="en-US" sz="2400" cap="none" spc="0" dirty="0" smtClean="0">
              <a:ln w="11430"/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Demandas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e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consumos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de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água</a:t>
            </a:r>
            <a:endParaRPr lang="en-US" sz="2400" cap="none" spc="0" dirty="0" smtClean="0">
              <a:ln w="11430"/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Balanços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hídricos</a:t>
            </a:r>
            <a:endParaRPr lang="en-US" sz="2400" cap="none" spc="0" dirty="0" smtClean="0">
              <a:ln w="11430"/>
              <a:solidFill>
                <a:srgbClr val="C00000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Uso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do solo e </a:t>
            </a:r>
            <a:r>
              <a:rPr lang="en-US" sz="2400" dirty="0" err="1" smtClean="0">
                <a:ln w="11430"/>
                <a:solidFill>
                  <a:srgbClr val="C00000"/>
                </a:solidFill>
              </a:rPr>
              <a:t>c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obertura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vegetal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Processo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de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agregação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de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informações</a:t>
            </a:r>
            <a:r>
              <a:rPr lang="en-US" sz="2400" cap="none" spc="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n-US" sz="2400" cap="none" spc="0" dirty="0" err="1" smtClean="0">
                <a:ln w="11430"/>
                <a:solidFill>
                  <a:srgbClr val="C00000"/>
                </a:solidFill>
              </a:rPr>
              <a:t>municipais</a:t>
            </a:r>
            <a:endParaRPr lang="pt-BR" sz="2400" cap="none" spc="0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0"/>
          <p:cNvGrpSpPr>
            <a:grpSpLocks noChangeAspect="1"/>
          </p:cNvGrpSpPr>
          <p:nvPr/>
        </p:nvGrpSpPr>
        <p:grpSpPr>
          <a:xfrm>
            <a:off x="288032" y="435564"/>
            <a:ext cx="8460432" cy="6507080"/>
            <a:chOff x="0" y="0"/>
            <a:chExt cx="8718550" cy="6705600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718550" cy="670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419475" y="1700213"/>
              <a:ext cx="1511300" cy="244951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5219700" y="3500438"/>
              <a:ext cx="360363" cy="43338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724525" y="3357563"/>
              <a:ext cx="13684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/>
                <a:t>255 poços, &gt;&gt; demandas</a:t>
              </a:r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3059113" y="1196975"/>
              <a:ext cx="1081087" cy="863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4211638" y="1196975"/>
              <a:ext cx="1512887" cy="12954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3851275" y="908050"/>
              <a:ext cx="433388" cy="288925"/>
            </a:xfrm>
            <a:prstGeom prst="leftRightArrow">
              <a:avLst>
                <a:gd name="adj1" fmla="val 50000"/>
                <a:gd name="adj2" fmla="val 3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4716463" y="188913"/>
              <a:ext cx="2376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/>
                <a:t>198 poços, &gt; demandas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1476375" y="188913"/>
              <a:ext cx="23764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/>
                <a:t>140 poços, &gt; demandas</a:t>
              </a:r>
            </a:p>
          </p:txBody>
        </p:sp>
      </p:grpSp>
      <p:sp>
        <p:nvSpPr>
          <p:cNvPr id="13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Demandas Hídricas Subterrâneas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41490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Considerando: coeficientes de consumo sobre as demandas e expurgando as captações realizadas diretamente no rio Uruguai e em açudes.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346646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Consumos Hídricos Superficiais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05346" y="1844824"/>
            <a:ext cx="55765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Consumos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Hídricos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Superficiais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Totais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(m</a:t>
            </a:r>
            <a:r>
              <a:rPr lang="en-US" sz="24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pt-B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1738"/>
            <a:ext cx="9144000" cy="151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Balanços Hídricos </a:t>
            </a: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Disponibilidades x Demandas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" y="887536"/>
            <a:ext cx="91440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Balanços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Hídricos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Superficiais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(m</a:t>
            </a:r>
            <a:r>
              <a:rPr lang="en-US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/s) – 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Disponibilidades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(Q</a:t>
            </a:r>
            <a:r>
              <a:rPr lang="en-US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90%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versus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Demandas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Água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Fluente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Acumulando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saldos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hídricos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jusante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/>
          <a:srcRect b="9154"/>
          <a:stretch>
            <a:fillRect/>
          </a:stretch>
        </p:blipFill>
        <p:spPr bwMode="auto">
          <a:xfrm>
            <a:off x="0" y="1527719"/>
            <a:ext cx="9144000" cy="449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0" y="6022517"/>
            <a:ext cx="900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</a:rPr>
              <a:t>Acumulação da saldos hídricos para jusante: UPG 2 p/ UPG 1; </a:t>
            </a:r>
            <a:r>
              <a:rPr lang="pt-BR" sz="1000" b="1" dirty="0" err="1" smtClean="0">
                <a:solidFill>
                  <a:schemeClr val="bg1"/>
                </a:solidFill>
              </a:rPr>
              <a:t>UPGs</a:t>
            </a:r>
            <a:r>
              <a:rPr lang="pt-BR" sz="1000" b="1" dirty="0" smtClean="0">
                <a:solidFill>
                  <a:schemeClr val="bg1"/>
                </a:solidFill>
              </a:rPr>
              <a:t> 1, 2 e 3 p/ UPG 4; </a:t>
            </a:r>
            <a:r>
              <a:rPr lang="pt-BR" sz="1000" b="1" dirty="0" err="1" smtClean="0">
                <a:solidFill>
                  <a:schemeClr val="bg1"/>
                </a:solidFill>
              </a:rPr>
              <a:t>UPGs</a:t>
            </a:r>
            <a:r>
              <a:rPr lang="pt-BR" sz="1000" b="1" dirty="0" smtClean="0">
                <a:solidFill>
                  <a:schemeClr val="bg1"/>
                </a:solidFill>
              </a:rPr>
              <a:t> 4 e 5 p/ UPG 6; UPG 6 p/ </a:t>
            </a:r>
            <a:r>
              <a:rPr lang="pt-BR" sz="1000" b="1" dirty="0" err="1" smtClean="0">
                <a:solidFill>
                  <a:schemeClr val="bg1"/>
                </a:solidFill>
              </a:rPr>
              <a:t>UPGs</a:t>
            </a:r>
            <a:r>
              <a:rPr lang="pt-BR" sz="1000" b="1" dirty="0" smtClean="0">
                <a:solidFill>
                  <a:schemeClr val="bg1"/>
                </a:solidFill>
              </a:rPr>
              <a:t> 7 e 8 (essas recebem ainda captações diretas do rio Uruguai.</a:t>
            </a:r>
          </a:p>
          <a:p>
            <a:r>
              <a:rPr lang="pt-BR" sz="1000" b="1" dirty="0" smtClean="0">
                <a:solidFill>
                  <a:schemeClr val="bg1"/>
                </a:solidFill>
              </a:rPr>
              <a:t>Saldos hídricos acumulados na célula do saldo e não na da disponibilidade que se refere exclusivamente à Unidade (com exceção das </a:t>
            </a:r>
            <a:r>
              <a:rPr lang="pt-BR" sz="1000" b="1" dirty="0" err="1" smtClean="0">
                <a:solidFill>
                  <a:schemeClr val="bg1"/>
                </a:solidFill>
              </a:rPr>
              <a:t>UPGs</a:t>
            </a:r>
            <a:r>
              <a:rPr lang="pt-BR" sz="1000" b="1" dirty="0" smtClean="0">
                <a:solidFill>
                  <a:schemeClr val="bg1"/>
                </a:solidFill>
              </a:rPr>
              <a:t> 4 e 6 que consideram a vazão do rio Santa Maria).</a:t>
            </a:r>
          </a:p>
          <a:p>
            <a:r>
              <a:rPr lang="pt-BR" sz="1000" b="1" dirty="0" smtClean="0">
                <a:solidFill>
                  <a:schemeClr val="bg1"/>
                </a:solidFill>
              </a:rPr>
              <a:t>Nas </a:t>
            </a:r>
            <a:r>
              <a:rPr lang="pt-BR" sz="1000" b="1" dirty="0" err="1" smtClean="0">
                <a:solidFill>
                  <a:schemeClr val="bg1"/>
                </a:solidFill>
              </a:rPr>
              <a:t>UPGs</a:t>
            </a:r>
            <a:r>
              <a:rPr lang="pt-BR" sz="1000" b="1" dirty="0" smtClean="0">
                <a:solidFill>
                  <a:schemeClr val="bg1"/>
                </a:solidFill>
              </a:rPr>
              <a:t> 7 e 8 foram descontadas as captações diretas no rio Uruguai (outorgas ANA = 23.000 ha).</a:t>
            </a:r>
            <a:endParaRPr lang="pt-B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Balanços Hídricos </a:t>
            </a:r>
            <a:r>
              <a:rPr lang="pt-BR" sz="36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|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Disponibilidades X Consumos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4448" y="836712"/>
            <a:ext cx="7868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Balanços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Hídricos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Superficiais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(m</a:t>
            </a:r>
            <a:r>
              <a:rPr lang="en-US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– 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Disponibilidades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(Q</a:t>
            </a:r>
            <a:r>
              <a:rPr lang="en-US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90%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versus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Consumos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Água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Efluente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Acumulando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saldos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hídricos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jusante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5817"/>
            <a:ext cx="9144000" cy="346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0" y="5153937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 smtClean="0">
                <a:solidFill>
                  <a:srgbClr val="002060"/>
                </a:solidFill>
              </a:rPr>
              <a:t>Acumulação da saldos hídricos para jusante: UPG 2 p/ UPG 1; </a:t>
            </a:r>
            <a:r>
              <a:rPr lang="pt-BR" sz="1100" b="1" dirty="0" err="1" smtClean="0">
                <a:solidFill>
                  <a:srgbClr val="002060"/>
                </a:solidFill>
              </a:rPr>
              <a:t>UPGs</a:t>
            </a:r>
            <a:r>
              <a:rPr lang="pt-BR" sz="1100" b="1" dirty="0" smtClean="0">
                <a:solidFill>
                  <a:srgbClr val="002060"/>
                </a:solidFill>
              </a:rPr>
              <a:t> 1, 2 e 3 p/ UPG 4; </a:t>
            </a:r>
            <a:r>
              <a:rPr lang="pt-BR" sz="1100" b="1" dirty="0" err="1" smtClean="0">
                <a:solidFill>
                  <a:srgbClr val="002060"/>
                </a:solidFill>
              </a:rPr>
              <a:t>UPGs</a:t>
            </a:r>
            <a:r>
              <a:rPr lang="pt-BR" sz="1100" b="1" dirty="0" smtClean="0">
                <a:solidFill>
                  <a:srgbClr val="002060"/>
                </a:solidFill>
              </a:rPr>
              <a:t> 4 e 5 p/ UPG 6; UPG 6 p/ </a:t>
            </a:r>
            <a:r>
              <a:rPr lang="pt-BR" sz="1100" b="1" dirty="0" err="1" smtClean="0">
                <a:solidFill>
                  <a:srgbClr val="002060"/>
                </a:solidFill>
              </a:rPr>
              <a:t>UPGs</a:t>
            </a:r>
            <a:r>
              <a:rPr lang="pt-BR" sz="1100" b="1" dirty="0" smtClean="0">
                <a:solidFill>
                  <a:srgbClr val="002060"/>
                </a:solidFill>
              </a:rPr>
              <a:t> 7 e 8 (essas recebem ainda captações diretas do rio Uruguai.</a:t>
            </a:r>
          </a:p>
          <a:p>
            <a:r>
              <a:rPr lang="pt-BR" sz="1100" b="1" dirty="0" smtClean="0">
                <a:solidFill>
                  <a:srgbClr val="002060"/>
                </a:solidFill>
              </a:rPr>
              <a:t>Saldos hídricos acumulados na célula do saldo e não na da disponibilidade que se refere exclusivamente à Unidade (com exceção das </a:t>
            </a:r>
            <a:r>
              <a:rPr lang="pt-BR" sz="1100" b="1" dirty="0" err="1" smtClean="0">
                <a:solidFill>
                  <a:srgbClr val="002060"/>
                </a:solidFill>
              </a:rPr>
              <a:t>UPGs</a:t>
            </a:r>
            <a:r>
              <a:rPr lang="pt-BR" sz="1100" b="1" dirty="0" smtClean="0">
                <a:solidFill>
                  <a:srgbClr val="002060"/>
                </a:solidFill>
              </a:rPr>
              <a:t> 4 e 6 que consideram a vazão do rio Santa Maria).</a:t>
            </a:r>
          </a:p>
          <a:p>
            <a:r>
              <a:rPr lang="pt-BR" sz="1100" b="1" dirty="0" smtClean="0">
                <a:solidFill>
                  <a:srgbClr val="002060"/>
                </a:solidFill>
              </a:rPr>
              <a:t>Nas </a:t>
            </a:r>
            <a:r>
              <a:rPr lang="pt-BR" sz="1100" b="1" dirty="0" err="1" smtClean="0">
                <a:solidFill>
                  <a:srgbClr val="002060"/>
                </a:solidFill>
              </a:rPr>
              <a:t>UPGs</a:t>
            </a:r>
            <a:r>
              <a:rPr lang="pt-BR" sz="1100" b="1" dirty="0" smtClean="0">
                <a:solidFill>
                  <a:srgbClr val="002060"/>
                </a:solidFill>
              </a:rPr>
              <a:t> 7 e 8 foram descontadas as captações diretas no rio Uruguai (outorgas ANA = 23.000 ha).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087466" y="620688"/>
            <a:ext cx="4554537" cy="3888432"/>
            <a:chOff x="2087466" y="825428"/>
            <a:chExt cx="4554537" cy="382905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87466" y="825428"/>
              <a:ext cx="4554537" cy="3829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5" name="Grupo 14"/>
            <p:cNvGrpSpPr/>
            <p:nvPr/>
          </p:nvGrpSpPr>
          <p:grpSpPr>
            <a:xfrm>
              <a:off x="2266156" y="1196752"/>
              <a:ext cx="4323556" cy="2865437"/>
              <a:chOff x="2266156" y="1196752"/>
              <a:chExt cx="4323556" cy="2865437"/>
            </a:xfrm>
          </p:grpSpPr>
          <p:pic>
            <p:nvPicPr>
              <p:cNvPr id="4" name="Picture 1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51138" y="1196752"/>
                <a:ext cx="3303587" cy="2865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Rectangle 103"/>
              <p:cNvSpPr>
                <a:spLocks noChangeArrowheads="1"/>
              </p:cNvSpPr>
              <p:nvPr/>
            </p:nvSpPr>
            <p:spPr bwMode="auto">
              <a:xfrm>
                <a:off x="2266156" y="2803193"/>
                <a:ext cx="201771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pt-BR" b="1" dirty="0" smtClean="0"/>
                  <a:t>2.973,88 hm</a:t>
                </a:r>
                <a:r>
                  <a:rPr lang="pt-BR" b="1" baseline="30000" dirty="0" smtClean="0"/>
                  <a:t>3</a:t>
                </a:r>
                <a:r>
                  <a:rPr lang="pt-BR" b="1" dirty="0" smtClean="0"/>
                  <a:t>/ano</a:t>
                </a:r>
              </a:p>
              <a:p>
                <a:pPr algn="ctr"/>
                <a:r>
                  <a:rPr lang="pt-BR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[~95 m</a:t>
                </a:r>
                <a:r>
                  <a:rPr lang="pt-BR" b="1" i="1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pt-BR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/s]</a:t>
                </a:r>
                <a:endParaRPr lang="pt-BR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Rectangle 105"/>
              <p:cNvSpPr>
                <a:spLocks noChangeArrowheads="1"/>
              </p:cNvSpPr>
              <p:nvPr/>
            </p:nvSpPr>
            <p:spPr bwMode="auto">
              <a:xfrm>
                <a:off x="4572000" y="2298541"/>
                <a:ext cx="201771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/>
                <a:r>
                  <a:rPr lang="pt-BR" b="1" dirty="0"/>
                  <a:t>43,21 </a:t>
                </a:r>
                <a:r>
                  <a:rPr lang="pt-BR" b="1" dirty="0" smtClean="0"/>
                  <a:t>hm</a:t>
                </a:r>
                <a:r>
                  <a:rPr lang="pt-BR" b="1" baseline="30000" dirty="0" smtClean="0"/>
                  <a:t>3</a:t>
                </a:r>
                <a:r>
                  <a:rPr lang="pt-BR" b="1" dirty="0" smtClean="0"/>
                  <a:t>/ano</a:t>
                </a:r>
              </a:p>
              <a:p>
                <a:pPr algn="ctr"/>
                <a:r>
                  <a:rPr lang="pt-BR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[~1,4 m</a:t>
                </a:r>
                <a:r>
                  <a:rPr lang="pt-BR" b="1" i="1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</a:t>
                </a:r>
                <a:r>
                  <a:rPr lang="pt-BR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/s]</a:t>
                </a:r>
                <a:endParaRPr lang="pt-BR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18" name="Grupo 17"/>
          <p:cNvGrpSpPr/>
          <p:nvPr/>
        </p:nvGrpSpPr>
        <p:grpSpPr>
          <a:xfrm>
            <a:off x="323850" y="1032792"/>
            <a:ext cx="2115674" cy="1446833"/>
            <a:chOff x="323850" y="1237532"/>
            <a:chExt cx="2115674" cy="1446833"/>
          </a:xfrm>
        </p:grpSpPr>
        <p:sp>
          <p:nvSpPr>
            <p:cNvPr id="2" name="Rectangle 108"/>
            <p:cNvSpPr>
              <a:spLocks noChangeArrowheads="1"/>
            </p:cNvSpPr>
            <p:nvPr/>
          </p:nvSpPr>
          <p:spPr bwMode="auto">
            <a:xfrm>
              <a:off x="569246" y="1237532"/>
              <a:ext cx="1368425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/>
              <a:r>
                <a:rPr lang="pt-BR" b="1" dirty="0">
                  <a:solidFill>
                    <a:srgbClr val="FF0000"/>
                  </a:solidFill>
                </a:rPr>
                <a:t>Estimativa Reserva </a:t>
              </a:r>
              <a:r>
                <a:rPr lang="pt-BR" b="1" dirty="0" smtClean="0">
                  <a:solidFill>
                    <a:srgbClr val="FF0000"/>
                  </a:solidFill>
                </a:rPr>
                <a:t>Reguladora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AutoShape 112"/>
            <p:cNvSpPr>
              <a:spLocks noChangeArrowheads="1"/>
            </p:cNvSpPr>
            <p:nvPr/>
          </p:nvSpPr>
          <p:spPr bwMode="auto">
            <a:xfrm>
              <a:off x="323850" y="1917030"/>
              <a:ext cx="287338" cy="720725"/>
            </a:xfrm>
            <a:prstGeom prst="curvedRightArrow">
              <a:avLst>
                <a:gd name="adj1" fmla="val 50166"/>
                <a:gd name="adj2" fmla="val 100331"/>
                <a:gd name="adj3" fmla="val 33333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Rectangle 114"/>
            <p:cNvSpPr>
              <a:spLocks noChangeArrowheads="1"/>
            </p:cNvSpPr>
            <p:nvPr/>
          </p:nvSpPr>
          <p:spPr bwMode="auto">
            <a:xfrm>
              <a:off x="567862" y="2317652"/>
              <a:ext cx="18716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/>
              <a:r>
                <a:rPr lang="pt-BR" b="1" dirty="0">
                  <a:solidFill>
                    <a:srgbClr val="FF0000"/>
                  </a:solidFill>
                </a:rPr>
                <a:t>Entra na Bacia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876256" y="1032792"/>
            <a:ext cx="2088357" cy="1443369"/>
            <a:chOff x="6876256" y="1413222"/>
            <a:chExt cx="2088357" cy="1443369"/>
          </a:xfrm>
        </p:grpSpPr>
        <p:sp>
          <p:nvSpPr>
            <p:cNvPr id="3" name="Rectangle 109"/>
            <p:cNvSpPr>
              <a:spLocks noChangeArrowheads="1"/>
            </p:cNvSpPr>
            <p:nvPr/>
          </p:nvSpPr>
          <p:spPr bwMode="auto">
            <a:xfrm>
              <a:off x="6876256" y="1413222"/>
              <a:ext cx="180022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/>
              <a:r>
                <a:rPr lang="pt-BR" b="1" dirty="0">
                  <a:solidFill>
                    <a:srgbClr val="FF0000"/>
                  </a:solidFill>
                </a:rPr>
                <a:t>Demandas Totais de Águas Subterrâneas</a:t>
              </a:r>
            </a:p>
          </p:txBody>
        </p:sp>
        <p:sp>
          <p:nvSpPr>
            <p:cNvPr id="9" name="AutoShape 113"/>
            <p:cNvSpPr>
              <a:spLocks noChangeArrowheads="1"/>
            </p:cNvSpPr>
            <p:nvPr/>
          </p:nvSpPr>
          <p:spPr bwMode="auto">
            <a:xfrm>
              <a:off x="8675688" y="2132930"/>
              <a:ext cx="288925" cy="649288"/>
            </a:xfrm>
            <a:prstGeom prst="curvedLeftArrow">
              <a:avLst>
                <a:gd name="adj1" fmla="val 44945"/>
                <a:gd name="adj2" fmla="val 89890"/>
                <a:gd name="adj3" fmla="val 33333"/>
              </a:avLst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Rectangle 115"/>
            <p:cNvSpPr>
              <a:spLocks noChangeArrowheads="1"/>
            </p:cNvSpPr>
            <p:nvPr/>
          </p:nvSpPr>
          <p:spPr bwMode="auto">
            <a:xfrm>
              <a:off x="7308850" y="2489878"/>
              <a:ext cx="1549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/>
              <a:r>
                <a:rPr lang="pt-BR" b="1" dirty="0">
                  <a:solidFill>
                    <a:srgbClr val="FF0000"/>
                  </a:solidFill>
                </a:rPr>
                <a:t>Saí da Bacia</a:t>
              </a:r>
            </a:p>
          </p:txBody>
        </p:sp>
      </p:grpSp>
      <p:sp>
        <p:nvSpPr>
          <p:cNvPr id="13" name="Retângulo 12"/>
          <p:cNvSpPr/>
          <p:nvPr/>
        </p:nvSpPr>
        <p:spPr>
          <a:xfrm>
            <a:off x="179512" y="5373216"/>
            <a:ext cx="878497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0033CC"/>
              </a:buClr>
              <a:buFont typeface="Wingdings" pitchFamily="2" charset="2"/>
              <a:buChar char="§"/>
              <a:tabLst>
                <a:tab pos="114300" algn="l"/>
                <a:tab pos="503238" algn="l"/>
              </a:tabLst>
            </a:pPr>
            <a:r>
              <a:rPr lang="en-US" altLang="ja-JP" sz="2200" b="1" dirty="0" smtClean="0"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latin typeface="+mj-lt"/>
                <a:ea typeface="ＭＳ Ｐゴシック" charset="-128"/>
                <a:cs typeface="Arial" pitchFamily="34" charset="0"/>
              </a:rPr>
              <a:t>Zona</a:t>
            </a:r>
            <a:r>
              <a:rPr lang="en-US" altLang="ja-JP" sz="2200" b="1" dirty="0" smtClean="0">
                <a:latin typeface="+mj-lt"/>
                <a:ea typeface="ＭＳ Ｐゴシック" charset="-128"/>
                <a:cs typeface="Arial" pitchFamily="34" charset="0"/>
              </a:rPr>
              <a:t> de </a:t>
            </a:r>
            <a:r>
              <a:rPr lang="en-US" altLang="ja-JP" sz="2200" b="1" dirty="0" err="1" smtClean="0">
                <a:latin typeface="+mj-lt"/>
                <a:ea typeface="ＭＳ Ｐゴシック" charset="-128"/>
                <a:cs typeface="Arial" pitchFamily="34" charset="0"/>
              </a:rPr>
              <a:t>afloramento</a:t>
            </a:r>
            <a:r>
              <a:rPr lang="en-US" altLang="ja-JP" sz="2200" b="1" dirty="0" smtClean="0">
                <a:latin typeface="+mj-lt"/>
                <a:ea typeface="ＭＳ Ｐゴシック" charset="-128"/>
                <a:cs typeface="Arial" pitchFamily="34" charset="0"/>
              </a:rPr>
              <a:t> SAG </a:t>
            </a:r>
            <a:r>
              <a:rPr lang="en-US" altLang="ja-JP" sz="2200" b="1" dirty="0" err="1" smtClean="0">
                <a:latin typeface="+mj-lt"/>
                <a:ea typeface="ＭＳ Ｐゴシック" charset="-128"/>
                <a:cs typeface="Arial" pitchFamily="34" charset="0"/>
              </a:rPr>
              <a:t>exercendo</a:t>
            </a:r>
            <a:r>
              <a:rPr lang="en-US" altLang="ja-JP" sz="2200" b="1" dirty="0" smtClean="0"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latin typeface="+mj-lt"/>
                <a:ea typeface="ＭＳ Ｐゴシック" charset="-128"/>
                <a:cs typeface="Arial" pitchFamily="34" charset="0"/>
              </a:rPr>
              <a:t>recarga</a:t>
            </a:r>
            <a:r>
              <a:rPr lang="en-US" altLang="ja-JP" sz="2200" b="1" dirty="0" smtClean="0">
                <a:latin typeface="+mj-lt"/>
                <a:ea typeface="ＭＳ Ｐゴシック" charset="-128"/>
                <a:cs typeface="Arial" pitchFamily="34" charset="0"/>
              </a:rPr>
              <a:t> regional e com </a:t>
            </a:r>
            <a:r>
              <a:rPr lang="en-US" altLang="ja-JP" sz="2200" b="1" dirty="0" err="1" smtClean="0">
                <a:latin typeface="+mj-lt"/>
                <a:ea typeface="ＭＳ Ｐゴシック" charset="-128"/>
                <a:cs typeface="Arial" pitchFamily="34" charset="0"/>
              </a:rPr>
              <a:t>alta</a:t>
            </a:r>
            <a:r>
              <a:rPr lang="en-US" altLang="ja-JP" sz="2200" b="1" dirty="0" smtClean="0"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latin typeface="+mj-lt"/>
                <a:ea typeface="ＭＳ Ｐゴシック" charset="-128"/>
                <a:cs typeface="Arial" pitchFamily="34" charset="0"/>
              </a:rPr>
              <a:t>vulnerabilidade</a:t>
            </a:r>
            <a:r>
              <a:rPr lang="en-US" altLang="ja-JP" sz="2200" b="1" dirty="0" smtClean="0">
                <a:latin typeface="+mj-lt"/>
                <a:ea typeface="ＭＳ Ｐゴシック" charset="-128"/>
                <a:cs typeface="Arial" pitchFamily="34" charset="0"/>
              </a:rPr>
              <a:t> à </a:t>
            </a:r>
            <a:r>
              <a:rPr lang="en-US" altLang="ja-JP" sz="2200" b="1" dirty="0" err="1" smtClean="0">
                <a:latin typeface="+mj-lt"/>
                <a:ea typeface="ＭＳ Ｐゴシック" charset="-128"/>
                <a:cs typeface="Arial" pitchFamily="34" charset="0"/>
              </a:rPr>
              <a:t>contaminação</a:t>
            </a:r>
            <a:r>
              <a:rPr lang="en-US" altLang="ja-JP" sz="2200" b="1" dirty="0" smtClean="0">
                <a:latin typeface="+mj-lt"/>
                <a:ea typeface="ＭＳ Ｐゴシック" charset="-128"/>
                <a:cs typeface="Arial" pitchFamily="34" charset="0"/>
              </a:rPr>
              <a:t>.</a:t>
            </a:r>
          </a:p>
          <a:p>
            <a:pPr algn="just">
              <a:buClr>
                <a:srgbClr val="0033CC"/>
              </a:buClr>
              <a:buFont typeface="Wingdings" pitchFamily="2" charset="2"/>
              <a:buChar char="§"/>
              <a:tabLst>
                <a:tab pos="114300" algn="l"/>
                <a:tab pos="503238" algn="l"/>
              </a:tabLst>
            </a:pP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Áreas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confinadas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SAG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fornecendo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grandes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vazões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,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porém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em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condições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de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lenta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renovação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de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água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(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condições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de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mineração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 de </a:t>
            </a:r>
            <a:r>
              <a:rPr lang="en-US" altLang="ja-JP" sz="2200" b="1" dirty="0" err="1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água</a:t>
            </a:r>
            <a:r>
              <a:rPr lang="en-US" altLang="ja-JP" sz="2200" b="1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Arial" pitchFamily="34" charset="0"/>
              </a:rPr>
              <a:t>). </a:t>
            </a:r>
            <a:endParaRPr lang="en-US" altLang="ja-JP" sz="2200" b="1" dirty="0">
              <a:solidFill>
                <a:schemeClr val="bg1"/>
              </a:solidFill>
              <a:latin typeface="+mj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57200" y="-27384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Balanço Hídrico Subterrâneo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195736" y="3985900"/>
            <a:ext cx="49439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Situação Atual: Conforto (1,5%) </a:t>
            </a:r>
            <a:endParaRPr lang="pt-BR" sz="28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711190" y="4725144"/>
            <a:ext cx="53090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Considerações</a:t>
            </a:r>
            <a:r>
              <a:rPr lang="en-US" altLang="ja-JP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en-US" altLang="ja-JP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importantes</a:t>
            </a:r>
            <a:r>
              <a:rPr lang="en-US" altLang="ja-JP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:</a:t>
            </a:r>
            <a:endParaRPr lang="pt-BR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1445289"/>
            <a:ext cx="87840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200" dirty="0" smtClean="0">
                <a:solidFill>
                  <a:srgbClr val="002060"/>
                </a:solidFill>
              </a:rPr>
              <a:t>No balanço hídrico considerando as </a:t>
            </a:r>
            <a:r>
              <a:rPr lang="pt-BR" sz="2200" b="1" dirty="0" smtClean="0">
                <a:solidFill>
                  <a:srgbClr val="C00000"/>
                </a:solidFill>
              </a:rPr>
              <a:t>demandas de água</a:t>
            </a:r>
            <a:r>
              <a:rPr lang="pt-BR" sz="2200" dirty="0" smtClean="0">
                <a:solidFill>
                  <a:srgbClr val="002060"/>
                </a:solidFill>
              </a:rPr>
              <a:t>, observa-se um </a:t>
            </a:r>
            <a:r>
              <a:rPr lang="pt-BR" sz="2200" b="1" dirty="0" smtClean="0">
                <a:solidFill>
                  <a:srgbClr val="C00000"/>
                </a:solidFill>
              </a:rPr>
              <a:t>desequilíbrio</a:t>
            </a:r>
            <a:r>
              <a:rPr lang="pt-BR" sz="2200" dirty="0" smtClean="0">
                <a:solidFill>
                  <a:srgbClr val="002060"/>
                </a:solidFill>
              </a:rPr>
              <a:t> nos meses de verão (irrigação).</a:t>
            </a:r>
          </a:p>
          <a:p>
            <a:pPr marL="342900" indent="-342900">
              <a:buFont typeface="+mj-lt"/>
              <a:buAutoNum type="arabicPeriod"/>
            </a:pPr>
            <a:endParaRPr lang="pt-BR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200" dirty="0" smtClean="0">
                <a:solidFill>
                  <a:srgbClr val="002060"/>
                </a:solidFill>
              </a:rPr>
              <a:t>No balanço hídrico considerando os </a:t>
            </a:r>
            <a:r>
              <a:rPr lang="pt-BR" sz="2200" b="1" dirty="0" smtClean="0">
                <a:solidFill>
                  <a:srgbClr val="C00000"/>
                </a:solidFill>
              </a:rPr>
              <a:t>consumos de água</a:t>
            </a:r>
            <a:r>
              <a:rPr lang="pt-BR" sz="2200" dirty="0" smtClean="0">
                <a:solidFill>
                  <a:srgbClr val="002060"/>
                </a:solidFill>
              </a:rPr>
              <a:t>, ou seja os retornos das parcelas não efetivamente consumidas aos cursos de água, observa-se uma situação de </a:t>
            </a:r>
            <a:r>
              <a:rPr lang="pt-BR" sz="2200" b="1" dirty="0" smtClean="0">
                <a:solidFill>
                  <a:srgbClr val="C00000"/>
                </a:solidFill>
              </a:rPr>
              <a:t>equilíbrio</a:t>
            </a:r>
            <a:r>
              <a:rPr lang="pt-BR" sz="2200" dirty="0" smtClean="0">
                <a:solidFill>
                  <a:srgbClr val="002060"/>
                </a:solidFill>
              </a:rPr>
              <a:t>, nos meses de verão (irrigação).</a:t>
            </a:r>
          </a:p>
          <a:p>
            <a:pPr marL="342900" indent="-342900">
              <a:buFont typeface="+mj-lt"/>
              <a:buAutoNum type="arabicPeriod"/>
            </a:pPr>
            <a:endParaRPr lang="pt-BR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200" dirty="0" smtClean="0">
                <a:solidFill>
                  <a:srgbClr val="002060"/>
                </a:solidFill>
              </a:rPr>
              <a:t>Deve-se considerar, ainda, a </a:t>
            </a:r>
            <a:r>
              <a:rPr lang="pt-BR" sz="2200" b="1" dirty="0" smtClean="0">
                <a:solidFill>
                  <a:srgbClr val="C00000"/>
                </a:solidFill>
              </a:rPr>
              <a:t>necessidade de se manter uma vazão remanescente</a:t>
            </a:r>
            <a:r>
              <a:rPr lang="pt-BR" sz="2200" dirty="0" smtClean="0">
                <a:solidFill>
                  <a:srgbClr val="C00000"/>
                </a:solidFill>
              </a:rPr>
              <a:t> </a:t>
            </a:r>
            <a:r>
              <a:rPr lang="pt-BR" sz="2200" dirty="0" smtClean="0">
                <a:solidFill>
                  <a:srgbClr val="002060"/>
                </a:solidFill>
              </a:rPr>
              <a:t>nos cursos de água.</a:t>
            </a:r>
          </a:p>
          <a:p>
            <a:pPr marL="342900" indent="-342900">
              <a:buFont typeface="+mj-lt"/>
              <a:buAutoNum type="arabicPeriod"/>
            </a:pPr>
            <a:endParaRPr lang="pt-BR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200" dirty="0" smtClean="0">
                <a:solidFill>
                  <a:srgbClr val="002060"/>
                </a:solidFill>
              </a:rPr>
              <a:t>Cerca de </a:t>
            </a:r>
            <a:r>
              <a:rPr lang="pt-BR" sz="2200" b="1" dirty="0" smtClean="0">
                <a:solidFill>
                  <a:srgbClr val="C00000"/>
                </a:solidFill>
              </a:rPr>
              <a:t>50%</a:t>
            </a:r>
            <a:r>
              <a:rPr lang="pt-BR" sz="2200" dirty="0" smtClean="0">
                <a:solidFill>
                  <a:srgbClr val="002060"/>
                </a:solidFill>
              </a:rPr>
              <a:t> das áreas irrigadas de arroz são atendidas por água de </a:t>
            </a:r>
            <a:r>
              <a:rPr lang="pt-BR" sz="2200" b="1" dirty="0" smtClean="0">
                <a:solidFill>
                  <a:srgbClr val="C00000"/>
                </a:solidFill>
              </a:rPr>
              <a:t>açudes</a:t>
            </a:r>
            <a:r>
              <a:rPr lang="pt-BR" sz="2200" dirty="0" smtClean="0">
                <a:solidFill>
                  <a:srgbClr val="002060"/>
                </a:solidFill>
              </a:rPr>
              <a:t> (111.362 ha).</a:t>
            </a:r>
          </a:p>
          <a:p>
            <a:pPr marL="342900" indent="-342900">
              <a:buFont typeface="+mj-lt"/>
              <a:buAutoNum type="arabicPeriod"/>
            </a:pPr>
            <a:endParaRPr lang="pt-BR" sz="10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200" dirty="0" smtClean="0">
                <a:solidFill>
                  <a:srgbClr val="002060"/>
                </a:solidFill>
              </a:rPr>
              <a:t>O </a:t>
            </a:r>
            <a:r>
              <a:rPr lang="pt-BR" sz="2200" b="1" dirty="0" smtClean="0">
                <a:solidFill>
                  <a:srgbClr val="C00000"/>
                </a:solidFill>
              </a:rPr>
              <a:t>rio Uruguai </a:t>
            </a:r>
            <a:r>
              <a:rPr lang="pt-BR" sz="2200" dirty="0" smtClean="0">
                <a:solidFill>
                  <a:srgbClr val="002060"/>
                </a:solidFill>
              </a:rPr>
              <a:t>atende diretamente cerca de 23.000 ha nas </a:t>
            </a:r>
            <a:r>
              <a:rPr lang="pt-BR" sz="2200" dirty="0" err="1" smtClean="0">
                <a:solidFill>
                  <a:srgbClr val="002060"/>
                </a:solidFill>
              </a:rPr>
              <a:t>UPGs</a:t>
            </a:r>
            <a:r>
              <a:rPr lang="pt-BR" sz="2200" dirty="0" smtClean="0">
                <a:solidFill>
                  <a:srgbClr val="002060"/>
                </a:solidFill>
              </a:rPr>
              <a:t> 7 e 8, aliviando a demanda hídrica interna na Bacia (cerca de </a:t>
            </a:r>
            <a:r>
              <a:rPr lang="pt-BR" sz="2200" b="1" dirty="0" smtClean="0">
                <a:solidFill>
                  <a:srgbClr val="C00000"/>
                </a:solidFill>
              </a:rPr>
              <a:t>10%</a:t>
            </a:r>
            <a:r>
              <a:rPr lang="pt-BR" sz="2200" dirty="0" smtClean="0">
                <a:solidFill>
                  <a:srgbClr val="002060"/>
                </a:solidFill>
              </a:rPr>
              <a:t> da área).  </a:t>
            </a:r>
            <a:endParaRPr lang="pt-BR" sz="2200" dirty="0">
              <a:solidFill>
                <a:srgbClr val="00206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116632"/>
            <a:ext cx="8229600" cy="77809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Balanços Hídricos Superficiais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817548"/>
            <a:ext cx="194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Conclusões:</a:t>
            </a:r>
            <a:endParaRPr lang="pt-B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4204608"/>
            <a:ext cx="9144000" cy="10956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Object 2"/>
          <p:cNvGraphicFramePr>
            <a:graphicFrameLocks noGrp="1" noChangeAspect="1"/>
          </p:cNvGraphicFramePr>
          <p:nvPr/>
        </p:nvGraphicFramePr>
        <p:xfrm>
          <a:off x="1011872" y="4470574"/>
          <a:ext cx="2612614" cy="576064"/>
        </p:xfrm>
        <a:graphic>
          <a:graphicData uri="http://schemas.openxmlformats.org/presentationml/2006/ole">
            <p:oleObj spid="_x0000_s34818" name="CorelDRAW" r:id="rId3" imgW="1934640" imgH="425880" progId="">
              <p:embed/>
            </p:oleObj>
          </a:graphicData>
        </a:graphic>
      </p:graphicFrame>
      <p:sp>
        <p:nvSpPr>
          <p:cNvPr id="17" name="Retângulo 16"/>
          <p:cNvSpPr/>
          <p:nvPr/>
        </p:nvSpPr>
        <p:spPr>
          <a:xfrm>
            <a:off x="35496" y="44624"/>
            <a:ext cx="2675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4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ahoma" pitchFamily="34" charset="0"/>
              </a:rPr>
              <a:t>contatos</a:t>
            </a:r>
            <a:endParaRPr lang="pt-BR" sz="4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Tahoma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1384262"/>
            <a:ext cx="9144000" cy="1108634"/>
            <a:chOff x="0" y="1111728"/>
            <a:chExt cx="9144000" cy="1108634"/>
          </a:xfrm>
        </p:grpSpPr>
        <p:sp>
          <p:nvSpPr>
            <p:cNvPr id="18" name="Retângulo 17"/>
            <p:cNvSpPr/>
            <p:nvPr/>
          </p:nvSpPr>
          <p:spPr>
            <a:xfrm>
              <a:off x="0" y="1124744"/>
              <a:ext cx="9144000" cy="109561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1768773" y="1197674"/>
            <a:ext cx="1855713" cy="936104"/>
          </p:xfrm>
          <a:graphic>
            <a:graphicData uri="http://schemas.openxmlformats.org/presentationml/2006/ole">
              <p:oleObj spid="_x0000_s34819" name="Imagem bitmap" r:id="rId4" imgW="3400900" imgH="1714739" progId="">
                <p:embed/>
              </p:oleObj>
            </a:graphicData>
          </a:graphic>
        </p:graphicFrame>
        <p:sp>
          <p:nvSpPr>
            <p:cNvPr id="8" name="Retângulo 7"/>
            <p:cNvSpPr/>
            <p:nvPr/>
          </p:nvSpPr>
          <p:spPr>
            <a:xfrm>
              <a:off x="3707904" y="1111728"/>
              <a:ext cx="4572000" cy="11079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200" dirty="0" smtClean="0"/>
                <a:t>Website: www.sema.rs.gov.br</a:t>
              </a:r>
            </a:p>
            <a:p>
              <a:r>
                <a:rPr lang="en-US" sz="2200" dirty="0" err="1" smtClean="0"/>
                <a:t>Fone</a:t>
              </a:r>
              <a:r>
                <a:rPr lang="en-US" sz="2200" dirty="0" smtClean="0"/>
                <a:t>: 51 3288 8141</a:t>
              </a:r>
            </a:p>
            <a:p>
              <a:r>
                <a:rPr lang="en-US" sz="2200" dirty="0" smtClean="0"/>
                <a:t>E-mail: drh.gabinete@sema.rs.gov.br </a:t>
              </a:r>
              <a:endParaRPr lang="pt-BR" sz="2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-21764" y="2780928"/>
            <a:ext cx="9144000" cy="1124364"/>
            <a:chOff x="-21764" y="2780928"/>
            <a:chExt cx="9144000" cy="1124364"/>
          </a:xfrm>
        </p:grpSpPr>
        <p:sp>
          <p:nvSpPr>
            <p:cNvPr id="16" name="Retângulo 15"/>
            <p:cNvSpPr/>
            <p:nvPr/>
          </p:nvSpPr>
          <p:spPr>
            <a:xfrm>
              <a:off x="-21764" y="2780928"/>
              <a:ext cx="9144000" cy="109561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 descr="http://www.comiteibicui.com.br/imagens/LOGO%20IBICUI%20re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148081" y="2842363"/>
              <a:ext cx="1476405" cy="1017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tângulo 8"/>
            <p:cNvSpPr/>
            <p:nvPr/>
          </p:nvSpPr>
          <p:spPr>
            <a:xfrm>
              <a:off x="3707904" y="2797296"/>
              <a:ext cx="4572000" cy="11079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200" dirty="0" smtClean="0"/>
                <a:t>Website: www.comiteibicui.via-rs.net</a:t>
              </a:r>
            </a:p>
            <a:p>
              <a:r>
                <a:rPr lang="en-US" sz="2200" dirty="0" err="1" smtClean="0"/>
                <a:t>Fones</a:t>
              </a:r>
              <a:r>
                <a:rPr lang="en-US" sz="2200" dirty="0" smtClean="0"/>
                <a:t>: 55 </a:t>
              </a:r>
              <a:r>
                <a:rPr lang="pt-BR" sz="2200" dirty="0" smtClean="0"/>
                <a:t>3426 2085  - 55 3421 4303</a:t>
              </a:r>
              <a:endParaRPr lang="en-US" sz="2200" dirty="0" smtClean="0"/>
            </a:p>
            <a:p>
              <a:r>
                <a:rPr lang="en-US" sz="2200" dirty="0" smtClean="0"/>
                <a:t>E-mail: comiteibicui@via-rs.net </a:t>
              </a:r>
              <a:endParaRPr lang="pt-BR" sz="2200" dirty="0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3707904" y="420460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/>
              <a:t>Website: www.profill.com.br</a:t>
            </a:r>
          </a:p>
          <a:p>
            <a:r>
              <a:rPr lang="en-US" sz="2200" dirty="0" err="1" smtClean="0"/>
              <a:t>Fone</a:t>
            </a:r>
            <a:r>
              <a:rPr lang="en-US" sz="2200" dirty="0" smtClean="0"/>
              <a:t>: 51 3211 3944</a:t>
            </a:r>
          </a:p>
          <a:p>
            <a:r>
              <a:rPr lang="en-US" sz="2200" dirty="0" smtClean="0"/>
              <a:t>E-mail: planoibicui@profill.com.br 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Fontes Gerais de Consulta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848608"/>
            <a:ext cx="889248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C00000"/>
                </a:solidFill>
              </a:rPr>
              <a:t> Programa Pró Uruguai </a:t>
            </a:r>
            <a:r>
              <a:rPr lang="pt-BR" sz="2000" dirty="0" smtClean="0">
                <a:solidFill>
                  <a:srgbClr val="C00000"/>
                </a:solidFill>
              </a:rPr>
              <a:t>– </a:t>
            </a:r>
            <a:r>
              <a:rPr lang="pt-BR" sz="2000" dirty="0" err="1" smtClean="0">
                <a:solidFill>
                  <a:srgbClr val="002060"/>
                </a:solidFill>
              </a:rPr>
              <a:t>Aquífero</a:t>
            </a:r>
            <a:r>
              <a:rPr lang="pt-BR" sz="2000" dirty="0" smtClean="0">
                <a:solidFill>
                  <a:srgbClr val="002060"/>
                </a:solidFill>
              </a:rPr>
              <a:t> Guarani – Plano Sustentável para a Região da Bacia do Rio Uruguai (BID/2009)</a:t>
            </a: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C00000"/>
                </a:solidFill>
              </a:rPr>
              <a:t>Atlas Sul – Abastecimento Urbano de Água </a:t>
            </a:r>
            <a:r>
              <a:rPr lang="pt-BR" sz="2000" dirty="0" smtClean="0">
                <a:solidFill>
                  <a:srgbClr val="002060"/>
                </a:solidFill>
              </a:rPr>
              <a:t>(ANA/2009)</a:t>
            </a: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Estudos no âmbito do </a:t>
            </a:r>
            <a:r>
              <a:rPr lang="pt-BR" sz="2000" b="1" dirty="0" smtClean="0">
                <a:solidFill>
                  <a:srgbClr val="C00000"/>
                </a:solidFill>
              </a:rPr>
              <a:t>Projeto Sistema </a:t>
            </a:r>
            <a:r>
              <a:rPr lang="pt-BR" sz="2000" b="1" dirty="0" err="1" smtClean="0">
                <a:solidFill>
                  <a:srgbClr val="C00000"/>
                </a:solidFill>
              </a:rPr>
              <a:t>Aquífero</a:t>
            </a:r>
            <a:r>
              <a:rPr lang="pt-BR" sz="2000" b="1" dirty="0" smtClean="0">
                <a:solidFill>
                  <a:srgbClr val="C00000"/>
                </a:solidFill>
              </a:rPr>
              <a:t> Guarani – SAG </a:t>
            </a:r>
            <a:r>
              <a:rPr lang="pt-BR" sz="2000" dirty="0" smtClean="0">
                <a:solidFill>
                  <a:srgbClr val="002060"/>
                </a:solidFill>
              </a:rPr>
              <a:t>(OEA/2008)</a:t>
            </a: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Diagnóstico dos Recursos Hídricos – </a:t>
            </a:r>
            <a:r>
              <a:rPr lang="pt-BR" sz="2000" b="1" dirty="0" smtClean="0">
                <a:solidFill>
                  <a:srgbClr val="C00000"/>
                </a:solidFill>
              </a:rPr>
              <a:t>Plano Estadual de Recursos Hídricos </a:t>
            </a:r>
            <a:r>
              <a:rPr lang="pt-BR" sz="2000" dirty="0" smtClean="0">
                <a:solidFill>
                  <a:srgbClr val="002060"/>
                </a:solidFill>
              </a:rPr>
              <a:t>(DRH/2007)</a:t>
            </a: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Avaliação Ambiental Integrada de Aproveitamentos Hidrelétricos na Bacia do Rio Uruguai (EPE, 2007)</a:t>
            </a: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Metodologia para Iniciar a Implantação de Outorga em Bacias Carentes de Dados de Disponibilidade e Demanda – IOGA – Bacia do Rio </a:t>
            </a:r>
            <a:r>
              <a:rPr lang="pt-BR" sz="2000" dirty="0" err="1" smtClean="0">
                <a:solidFill>
                  <a:srgbClr val="002060"/>
                </a:solidFill>
              </a:rPr>
              <a:t>Ibicuí</a:t>
            </a:r>
            <a:r>
              <a:rPr lang="pt-BR" sz="2000" dirty="0" smtClean="0">
                <a:solidFill>
                  <a:srgbClr val="002060"/>
                </a:solidFill>
              </a:rPr>
              <a:t> (FNDCT/</a:t>
            </a:r>
            <a:r>
              <a:rPr lang="pt-BR" sz="2000" dirty="0" err="1" smtClean="0">
                <a:solidFill>
                  <a:srgbClr val="002060"/>
                </a:solidFill>
              </a:rPr>
              <a:t>CT-Hidro</a:t>
            </a:r>
            <a:r>
              <a:rPr lang="pt-BR" sz="2000" dirty="0" smtClean="0">
                <a:solidFill>
                  <a:srgbClr val="002060"/>
                </a:solidFill>
              </a:rPr>
              <a:t>/2005)</a:t>
            </a: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Plano Nacional de Recursos Hídricos (SRH-MMA, 2006), sobretudo o Caderno Regional da RH Uruguai (SRH-MMA, 2006)</a:t>
            </a: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Mapa </a:t>
            </a:r>
            <a:r>
              <a:rPr lang="pt-BR" sz="2000" dirty="0" err="1" smtClean="0">
                <a:solidFill>
                  <a:srgbClr val="002060"/>
                </a:solidFill>
              </a:rPr>
              <a:t>Hidrogeológico</a:t>
            </a:r>
            <a:r>
              <a:rPr lang="pt-BR" sz="2000" dirty="0" smtClean="0">
                <a:solidFill>
                  <a:srgbClr val="002060"/>
                </a:solidFill>
              </a:rPr>
              <a:t> do Estado do Rio Grande do Sul (DRH/CPRM, 2006)</a:t>
            </a: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Documento Base de Referência do PNRH (ANA, 2003)</a:t>
            </a:r>
          </a:p>
          <a:p>
            <a:pPr marL="182563" lvl="0" indent="-182563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bg1"/>
                </a:solidFill>
              </a:rPr>
              <a:t>Avaliação das Disponibilidades e Demandas de Água na Bacia do Rio </a:t>
            </a:r>
            <a:r>
              <a:rPr lang="pt-BR" sz="2000" dirty="0" err="1" smtClean="0">
                <a:solidFill>
                  <a:schemeClr val="bg1"/>
                </a:solidFill>
              </a:rPr>
              <a:t>Ibicuí</a:t>
            </a:r>
            <a:r>
              <a:rPr lang="pt-BR" sz="2000" dirty="0" smtClean="0">
                <a:solidFill>
                  <a:schemeClr val="bg1"/>
                </a:solidFill>
              </a:rPr>
              <a:t> (DRH/1998)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0040" y="1183099"/>
            <a:ext cx="5580112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0" indent="-182563">
              <a:spcAft>
                <a:spcPts val="9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</a:rPr>
              <a:t>IBGE</a:t>
            </a:r>
            <a:r>
              <a:rPr lang="pt-BR" sz="2000" dirty="0" smtClean="0">
                <a:solidFill>
                  <a:srgbClr val="002060"/>
                </a:solidFill>
              </a:rPr>
              <a:t> (Demografia e Informações Agropecuárias)</a:t>
            </a:r>
          </a:p>
          <a:p>
            <a:pPr marL="182563" lvl="0" indent="-182563">
              <a:spcAft>
                <a:spcPts val="9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</a:rPr>
              <a:t>FEE</a:t>
            </a:r>
            <a:r>
              <a:rPr lang="pt-BR" sz="2000" dirty="0" smtClean="0">
                <a:solidFill>
                  <a:srgbClr val="002060"/>
                </a:solidFill>
              </a:rPr>
              <a:t> (População e Dados Econômicos)</a:t>
            </a:r>
          </a:p>
          <a:p>
            <a:pPr marL="182563" lvl="0" indent="-182563">
              <a:spcAft>
                <a:spcPts val="9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Cadastro de outorgas do </a:t>
            </a:r>
            <a:r>
              <a:rPr lang="pt-BR" sz="2000" b="1" dirty="0" smtClean="0">
                <a:solidFill>
                  <a:srgbClr val="002060"/>
                </a:solidFill>
              </a:rPr>
              <a:t>DRH</a:t>
            </a:r>
          </a:p>
          <a:p>
            <a:pPr marL="182563" lvl="0" indent="-182563">
              <a:spcAft>
                <a:spcPts val="9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Banco da Dados da </a:t>
            </a:r>
            <a:r>
              <a:rPr lang="pt-BR" sz="2000" b="1" dirty="0" smtClean="0">
                <a:solidFill>
                  <a:srgbClr val="002060"/>
                </a:solidFill>
              </a:rPr>
              <a:t>FEPAM</a:t>
            </a:r>
            <a:r>
              <a:rPr lang="pt-BR" sz="2000" dirty="0" smtClean="0">
                <a:solidFill>
                  <a:srgbClr val="002060"/>
                </a:solidFill>
              </a:rPr>
              <a:t> (Licenciamentos)</a:t>
            </a:r>
          </a:p>
          <a:p>
            <a:pPr marL="182563" lvl="0" indent="-182563">
              <a:spcAft>
                <a:spcPts val="9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Cartografia do Serviço Geográfico do Exército</a:t>
            </a:r>
          </a:p>
          <a:p>
            <a:pPr marL="182563" lvl="0" indent="-182563">
              <a:spcAft>
                <a:spcPts val="9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SIG do </a:t>
            </a:r>
            <a:r>
              <a:rPr lang="pt-BR" sz="2000" b="1" dirty="0" smtClean="0">
                <a:solidFill>
                  <a:srgbClr val="002060"/>
                </a:solidFill>
              </a:rPr>
              <a:t>DRH</a:t>
            </a:r>
          </a:p>
          <a:p>
            <a:pPr marL="182563" lvl="0" indent="-182563">
              <a:spcAft>
                <a:spcPts val="9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Banco da Dados e mapeamentos da </a:t>
            </a:r>
            <a:r>
              <a:rPr lang="pt-BR" sz="2000" b="1" dirty="0" smtClean="0">
                <a:solidFill>
                  <a:srgbClr val="002060"/>
                </a:solidFill>
              </a:rPr>
              <a:t>CPRM</a:t>
            </a:r>
            <a:r>
              <a:rPr lang="pt-BR" sz="2000" dirty="0" smtClean="0">
                <a:solidFill>
                  <a:srgbClr val="002060"/>
                </a:solidFill>
              </a:rPr>
              <a:t> (poços)</a:t>
            </a:r>
          </a:p>
          <a:p>
            <a:pPr marL="182563" lvl="0" indent="-182563">
              <a:spcAft>
                <a:spcPts val="9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</a:rPr>
              <a:t>IRGA</a:t>
            </a:r>
            <a:r>
              <a:rPr lang="pt-BR" sz="2000" dirty="0" smtClean="0">
                <a:solidFill>
                  <a:srgbClr val="002060"/>
                </a:solidFill>
              </a:rPr>
              <a:t> (áreas irrigadas)</a:t>
            </a:r>
          </a:p>
          <a:p>
            <a:pPr marL="182563" lvl="0" indent="-182563">
              <a:spcAft>
                <a:spcPts val="9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Imagens de satélite </a:t>
            </a:r>
            <a:r>
              <a:rPr lang="pt-BR" sz="2000" b="1" dirty="0" smtClean="0">
                <a:solidFill>
                  <a:srgbClr val="002060"/>
                </a:solidFill>
              </a:rPr>
              <a:t>LANDSAT</a:t>
            </a:r>
            <a:r>
              <a:rPr lang="pt-BR" sz="2000" dirty="0" smtClean="0">
                <a:solidFill>
                  <a:srgbClr val="002060"/>
                </a:solidFill>
              </a:rPr>
              <a:t> (áreas irrigadas e açudes)</a:t>
            </a:r>
          </a:p>
          <a:p>
            <a:pPr marL="182563" lvl="0" indent="-182563"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Informações das </a:t>
            </a:r>
            <a:r>
              <a:rPr lang="pt-BR" sz="2000" b="1" dirty="0" smtClean="0">
                <a:solidFill>
                  <a:srgbClr val="002060"/>
                </a:solidFill>
              </a:rPr>
              <a:t>Prefeituras Municipais </a:t>
            </a:r>
            <a:r>
              <a:rPr lang="pt-BR" sz="2000" dirty="0" smtClean="0">
                <a:solidFill>
                  <a:srgbClr val="002060"/>
                </a:solidFill>
              </a:rPr>
              <a:t>(diversas)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Fontes Gerais de Consulta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3417984"/>
            <a:ext cx="3131840" cy="23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969712"/>
            <a:ext cx="3131840" cy="23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403648" y="578961"/>
            <a:ext cx="7056784" cy="5154295"/>
            <a:chOff x="1403648" y="908720"/>
            <a:chExt cx="7056784" cy="5154295"/>
          </a:xfrm>
        </p:grpSpPr>
        <p:pic>
          <p:nvPicPr>
            <p:cNvPr id="7" name="Imagem 6" descr="etiqueta reciclada_peq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3648" y="908720"/>
              <a:ext cx="7056784" cy="5154295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 rot="20951544">
              <a:off x="2302024" y="3296419"/>
              <a:ext cx="3522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Ano: 2008 </a:t>
              </a:r>
            </a:p>
            <a:p>
              <a:endParaRPr lang="pt-BR" sz="2400" dirty="0" smtClean="0"/>
            </a:p>
            <a:p>
              <a:r>
                <a:rPr lang="pt-BR" sz="2400" dirty="0" smtClean="0"/>
                <a:t>(algumas referências de 2009 e outras de 2007)</a:t>
              </a:r>
            </a:p>
          </p:txBody>
        </p:sp>
      </p:grp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de Referência das Informações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8504" y="1484779"/>
            <a:ext cx="828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Dados populacionais (totais municipais): </a:t>
            </a:r>
            <a:r>
              <a:rPr lang="pt-BR" sz="2400" dirty="0" smtClean="0">
                <a:solidFill>
                  <a:srgbClr val="002060"/>
                </a:solidFill>
              </a:rPr>
              <a:t>FEE, 2008 </a:t>
            </a: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Dados populacionais (taxa urbanização): </a:t>
            </a:r>
            <a:r>
              <a:rPr lang="pt-BR" sz="2400" dirty="0" smtClean="0">
                <a:solidFill>
                  <a:srgbClr val="002060"/>
                </a:solidFill>
              </a:rPr>
              <a:t>IBGE, 2007</a:t>
            </a: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Rebanhos: </a:t>
            </a:r>
            <a:r>
              <a:rPr lang="pt-BR" sz="2400" dirty="0" smtClean="0">
                <a:solidFill>
                  <a:srgbClr val="002060"/>
                </a:solidFill>
              </a:rPr>
              <a:t>IBGE, 2008</a:t>
            </a: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Principais culturas: </a:t>
            </a:r>
            <a:r>
              <a:rPr lang="pt-BR" sz="2400" dirty="0" smtClean="0">
                <a:solidFill>
                  <a:srgbClr val="002060"/>
                </a:solidFill>
              </a:rPr>
              <a:t>IBGE, 2008</a:t>
            </a: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PIB/VAB municipais: </a:t>
            </a:r>
            <a:r>
              <a:rPr lang="pt-BR" sz="2400" dirty="0" smtClean="0">
                <a:solidFill>
                  <a:srgbClr val="002060"/>
                </a:solidFill>
              </a:rPr>
              <a:t>FEE, 2007</a:t>
            </a: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002060"/>
              </a:solidFill>
            </a:endParaRPr>
          </a:p>
          <a:p>
            <a:pPr marL="182563" indent="-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C00000"/>
                </a:solidFill>
              </a:rPr>
              <a:t>Áreas Irrigadas: </a:t>
            </a:r>
            <a:r>
              <a:rPr lang="pt-BR" sz="2400" dirty="0" smtClean="0">
                <a:solidFill>
                  <a:srgbClr val="002060"/>
                </a:solidFill>
              </a:rPr>
              <a:t>Imagem de satélite, 2008/2009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Sócio-Economia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2626</Words>
  <Application>Microsoft Office PowerPoint</Application>
  <PresentationFormat>Apresentação na tela (4:3)</PresentationFormat>
  <Paragraphs>369</Paragraphs>
  <Slides>56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56</vt:i4>
      </vt:variant>
    </vt:vector>
  </HeadingPairs>
  <TitlesOfParts>
    <vt:vector size="59" baseType="lpstr">
      <vt:lpstr>Tema do Office</vt:lpstr>
      <vt:lpstr>CorelDRAW</vt:lpstr>
      <vt:lpstr>Imagem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Karina</dc:creator>
  <cp:lastModifiedBy>Cliente</cp:lastModifiedBy>
  <cp:revision>94</cp:revision>
  <dcterms:created xsi:type="dcterms:W3CDTF">2010-12-10T11:19:57Z</dcterms:created>
  <dcterms:modified xsi:type="dcterms:W3CDTF">2011-07-19T12:43:55Z</dcterms:modified>
</cp:coreProperties>
</file>